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6858000" cx="12192000"/>
  <p:notesSz cx="6858000" cy="9144000"/>
  <p:embeddedFontLst>
    <p:embeddedFont>
      <p:font typeface="Gill Sans"/>
      <p:regular r:id="rId79"/>
      <p:bold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1" roundtripDataSignature="AMtx7mhASVy71C6BKc5e/rlx0zVf2hci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053812-8B3E-43E9-919B-D9125A071389}">
  <a:tblStyle styleId="{33053812-8B3E-43E9-919B-D9125A071389}" styleName="Table_0">
    <a:wholeTbl>
      <a:tcTxStyle b="off" i="off">
        <a:font>
          <a:latin typeface="Gill Sans MT"/>
          <a:ea typeface="Gill Sans MT"/>
          <a:cs typeface="Gill Sans M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20000"/>
            </a:schemeClr>
          </a:solidFill>
        </a:fill>
      </a:tcStyle>
    </a:band1H>
    <a:band2H>
      <a:tcTxStyle/>
    </a:band2H>
    <a:band1V>
      <a:tcTxStyle/>
      <a:tcStyle>
        <a:fill>
          <a:solidFill>
            <a:schemeClr val="accent2">
              <a:alpha val="20000"/>
            </a:schemeClr>
          </a:solidFill>
        </a:fill>
      </a:tcStyle>
    </a:band1V>
    <a:band2V>
      <a:tcTxStyle/>
    </a:band2V>
    <a:lastCol>
      <a:tcTxStyle b="on" i="off"/>
    </a:lastCol>
    <a:firstCol>
      <a:tcTxStyle b="on" i="off"/>
    </a:firstCol>
    <a:lastRow>
      <a:tcTxStyle b="on" i="off"/>
      <a:tcStyle>
        <a:tcBdr>
          <a:top>
            <a:ln cap="flat" cmpd="sng" w="12700">
              <a:solidFill>
                <a:schemeClr val="accent2"/>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2"/>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GillSans-bold.fntdata"/><Relationship Id="rId81"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GillSans-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1" showMasterSp="0">
  <p:cSld name="Closing 1">
    <p:bg>
      <p:bgPr>
        <a:solidFill>
          <a:schemeClr val="accent2"/>
        </a:solidFill>
      </p:bgPr>
    </p:bg>
    <p:spTree>
      <p:nvGrpSpPr>
        <p:cNvPr id="18" name="Shape 18"/>
        <p:cNvGrpSpPr/>
        <p:nvPr/>
      </p:nvGrpSpPr>
      <p:grpSpPr>
        <a:xfrm>
          <a:off x="0" y="0"/>
          <a:ext cx="0" cy="0"/>
          <a:chOff x="0" y="0"/>
          <a:chExt cx="0" cy="0"/>
        </a:xfrm>
      </p:grpSpPr>
      <p:sp>
        <p:nvSpPr>
          <p:cNvPr id="19" name="Google Shape;19;p75"/>
          <p:cNvSpPr txBox="1"/>
          <p:nvPr>
            <p:ph type="title"/>
          </p:nvPr>
        </p:nvSpPr>
        <p:spPr>
          <a:xfrm>
            <a:off x="1371597" y="1088211"/>
            <a:ext cx="4602483" cy="48960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2"/>
              </a:buClr>
              <a:buSzPts val="4800"/>
              <a:buFont typeface="Gill Sans"/>
              <a:buNone/>
              <a:defRPr sz="4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75"/>
          <p:cNvSpPr/>
          <p:nvPr/>
        </p:nvSpPr>
        <p:spPr>
          <a:xfrm>
            <a:off x="1" y="-8"/>
            <a:ext cx="12192000" cy="873925"/>
          </a:xfrm>
          <a:prstGeom prst="rect">
            <a:avLst/>
          </a:prstGeom>
          <a:solidFill>
            <a:srgbClr val="BA21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75"/>
          <p:cNvSpPr/>
          <p:nvPr/>
        </p:nvSpPr>
        <p:spPr>
          <a:xfrm rot="5400000">
            <a:off x="-2990939" y="2990938"/>
            <a:ext cx="6855801" cy="873925"/>
          </a:xfrm>
          <a:prstGeom prst="rect">
            <a:avLst/>
          </a:prstGeom>
          <a:solidFill>
            <a:srgbClr val="7C1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2" name="Google Shape;22;p75"/>
          <p:cNvSpPr/>
          <p:nvPr/>
        </p:nvSpPr>
        <p:spPr>
          <a:xfrm rot="10800000">
            <a:off x="0" y="-8"/>
            <a:ext cx="1745673" cy="877824"/>
          </a:xfrm>
          <a:custGeom>
            <a:rect b="b" l="l" r="r" t="t"/>
            <a:pathLst>
              <a:path extrusionOk="0" h="2285974" w="4572000">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rgbClr val="F2B3D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3" name="Google Shape;23;p75"/>
          <p:cNvSpPr/>
          <p:nvPr/>
        </p:nvSpPr>
        <p:spPr>
          <a:xfrm>
            <a:off x="9905999" y="4572027"/>
            <a:ext cx="2286000" cy="2285973"/>
          </a:xfrm>
          <a:custGeom>
            <a:rect b="b" l="l" r="r" t="t"/>
            <a:pathLst>
              <a:path extrusionOk="0" h="3200320" w="3200357">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rgbClr val="EB8FBA">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 name="Google Shape;24;p75"/>
          <p:cNvSpPr txBox="1"/>
          <p:nvPr>
            <p:ph idx="1" type="body"/>
          </p:nvPr>
        </p:nvSpPr>
        <p:spPr>
          <a:xfrm>
            <a:off x="6324599" y="1088210"/>
            <a:ext cx="4373564" cy="4894894"/>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SzPts val="1800"/>
              <a:buNone/>
              <a:defRPr b="1" sz="1800">
                <a:solidFill>
                  <a:schemeClr val="lt2"/>
                </a:solidFill>
              </a:defRPr>
            </a:lvl1pPr>
            <a:lvl2pPr indent="-228600" lvl="1" marL="914400" algn="l">
              <a:lnSpc>
                <a:spcPct val="120000"/>
              </a:lnSpc>
              <a:spcBef>
                <a:spcPts val="600"/>
              </a:spcBef>
              <a:spcAft>
                <a:spcPts val="0"/>
              </a:spcAft>
              <a:buSzPts val="1600"/>
              <a:buNone/>
              <a:defRPr b="1" sz="1600">
                <a:solidFill>
                  <a:schemeClr val="lt2"/>
                </a:solidFill>
              </a:defRPr>
            </a:lvl2pPr>
            <a:lvl3pPr indent="-228600" lvl="2" marL="1371600" algn="l">
              <a:lnSpc>
                <a:spcPct val="120000"/>
              </a:lnSpc>
              <a:spcBef>
                <a:spcPts val="600"/>
              </a:spcBef>
              <a:spcAft>
                <a:spcPts val="0"/>
              </a:spcAft>
              <a:buSzPts val="1400"/>
              <a:buNone/>
              <a:defRPr b="1" sz="1400">
                <a:solidFill>
                  <a:schemeClr val="lt2"/>
                </a:solidFill>
              </a:defRPr>
            </a:lvl3pPr>
            <a:lvl4pPr indent="-228600" lvl="3" marL="1828800" algn="l">
              <a:lnSpc>
                <a:spcPct val="120000"/>
              </a:lnSpc>
              <a:spcBef>
                <a:spcPts val="600"/>
              </a:spcBef>
              <a:spcAft>
                <a:spcPts val="0"/>
              </a:spcAft>
              <a:buSzPts val="1200"/>
              <a:buNone/>
              <a:defRPr b="1" sz="1200">
                <a:solidFill>
                  <a:schemeClr val="lt2"/>
                </a:solidFill>
              </a:defRPr>
            </a:lvl4pPr>
            <a:lvl5pPr indent="-228600" lvl="4" marL="2286000" algn="l">
              <a:lnSpc>
                <a:spcPct val="120000"/>
              </a:lnSpc>
              <a:spcBef>
                <a:spcPts val="600"/>
              </a:spcBef>
              <a:spcAft>
                <a:spcPts val="0"/>
              </a:spcAft>
              <a:buSzPts val="1200"/>
              <a:buNone/>
              <a:defRPr b="1" sz="1200">
                <a:solidFill>
                  <a:schemeClr val="lt2"/>
                </a:solidFill>
              </a:defRPr>
            </a:lvl5pPr>
            <a:lvl6pPr indent="-342900" lvl="5" marL="2743200" algn="l">
              <a:lnSpc>
                <a:spcPct val="120000"/>
              </a:lnSpc>
              <a:spcBef>
                <a:spcPts val="6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5" name="Google Shape;25;p75"/>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200" u="none" cap="none" strike="noStrike">
                <a:solidFill>
                  <a:srgbClr val="FFFFFF"/>
                </a:solidFill>
                <a:latin typeface="Gill Sans"/>
                <a:ea typeface="Gill Sans"/>
                <a:cs typeface="Gill Sans"/>
                <a:sym typeface="Gill Sans"/>
              </a:defRPr>
            </a:lvl1pPr>
            <a:lvl2pPr indent="0" lvl="1" marL="0" algn="ctr">
              <a:spcBef>
                <a:spcPts val="0"/>
              </a:spcBef>
              <a:buNone/>
              <a:defRPr b="0" i="0" sz="1200" u="none" cap="none" strike="noStrike">
                <a:solidFill>
                  <a:srgbClr val="FFFFFF"/>
                </a:solidFill>
                <a:latin typeface="Gill Sans"/>
                <a:ea typeface="Gill Sans"/>
                <a:cs typeface="Gill Sans"/>
                <a:sym typeface="Gill Sans"/>
              </a:defRPr>
            </a:lvl2pPr>
            <a:lvl3pPr indent="0" lvl="2" marL="0" algn="ctr">
              <a:spcBef>
                <a:spcPts val="0"/>
              </a:spcBef>
              <a:buNone/>
              <a:defRPr b="0" i="0" sz="1200" u="none" cap="none" strike="noStrike">
                <a:solidFill>
                  <a:srgbClr val="FFFFFF"/>
                </a:solidFill>
                <a:latin typeface="Gill Sans"/>
                <a:ea typeface="Gill Sans"/>
                <a:cs typeface="Gill Sans"/>
                <a:sym typeface="Gill Sans"/>
              </a:defRPr>
            </a:lvl3pPr>
            <a:lvl4pPr indent="0" lvl="3" marL="0" algn="ctr">
              <a:spcBef>
                <a:spcPts val="0"/>
              </a:spcBef>
              <a:buNone/>
              <a:defRPr b="0" i="0" sz="1200" u="none" cap="none" strike="noStrike">
                <a:solidFill>
                  <a:srgbClr val="FFFFFF"/>
                </a:solidFill>
                <a:latin typeface="Gill Sans"/>
                <a:ea typeface="Gill Sans"/>
                <a:cs typeface="Gill Sans"/>
                <a:sym typeface="Gill Sans"/>
              </a:defRPr>
            </a:lvl4pPr>
            <a:lvl5pPr indent="0" lvl="4" marL="0" algn="ctr">
              <a:spcBef>
                <a:spcPts val="0"/>
              </a:spcBef>
              <a:buNone/>
              <a:defRPr b="0" i="0" sz="1200" u="none" cap="none" strike="noStrike">
                <a:solidFill>
                  <a:srgbClr val="FFFFFF"/>
                </a:solidFill>
                <a:latin typeface="Gill Sans"/>
                <a:ea typeface="Gill Sans"/>
                <a:cs typeface="Gill Sans"/>
                <a:sym typeface="Gill Sans"/>
              </a:defRPr>
            </a:lvl5pPr>
            <a:lvl6pPr indent="0" lvl="5" marL="0" algn="ctr">
              <a:spcBef>
                <a:spcPts val="0"/>
              </a:spcBef>
              <a:buNone/>
              <a:defRPr b="0" i="0" sz="1200" u="none" cap="none" strike="noStrike">
                <a:solidFill>
                  <a:srgbClr val="FFFFFF"/>
                </a:solidFill>
                <a:latin typeface="Gill Sans"/>
                <a:ea typeface="Gill Sans"/>
                <a:cs typeface="Gill Sans"/>
                <a:sym typeface="Gill Sans"/>
              </a:defRPr>
            </a:lvl6pPr>
            <a:lvl7pPr indent="0" lvl="6" marL="0" algn="ctr">
              <a:spcBef>
                <a:spcPts val="0"/>
              </a:spcBef>
              <a:buNone/>
              <a:defRPr b="0" i="0" sz="1200" u="none" cap="none" strike="noStrike">
                <a:solidFill>
                  <a:srgbClr val="FFFFFF"/>
                </a:solidFill>
                <a:latin typeface="Gill Sans"/>
                <a:ea typeface="Gill Sans"/>
                <a:cs typeface="Gill Sans"/>
                <a:sym typeface="Gill Sans"/>
              </a:defRPr>
            </a:lvl7pPr>
            <a:lvl8pPr indent="0" lvl="7" marL="0" algn="ctr">
              <a:spcBef>
                <a:spcPts val="0"/>
              </a:spcBef>
              <a:buNone/>
              <a:defRPr b="0" i="0" sz="1200" u="none" cap="none" strike="noStrike">
                <a:solidFill>
                  <a:srgbClr val="FFFFFF"/>
                </a:solidFill>
                <a:latin typeface="Gill Sans"/>
                <a:ea typeface="Gill Sans"/>
                <a:cs typeface="Gill Sans"/>
                <a:sym typeface="Gill Sans"/>
              </a:defRPr>
            </a:lvl8pPr>
            <a:lvl9pPr indent="0" lvl="8" marL="0" algn="ctr">
              <a:spcBef>
                <a:spcPts val="0"/>
              </a:spcBef>
              <a:buNone/>
              <a:defRPr b="0" i="0" sz="12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8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8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8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85"/>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85"/>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4" name="Google Shape;94;p85"/>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95" name="Google Shape;95;p8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8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8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8" name="Google Shape;98;p85"/>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9" name="Shape 99"/>
        <p:cNvGrpSpPr/>
        <p:nvPr/>
      </p:nvGrpSpPr>
      <p:grpSpPr>
        <a:xfrm>
          <a:off x="0" y="0"/>
          <a:ext cx="0" cy="0"/>
          <a:chOff x="0" y="0"/>
          <a:chExt cx="0" cy="0"/>
        </a:xfrm>
      </p:grpSpPr>
      <p:grpSp>
        <p:nvGrpSpPr>
          <p:cNvPr id="100" name="Google Shape;100;p86"/>
          <p:cNvGrpSpPr/>
          <p:nvPr/>
        </p:nvGrpSpPr>
        <p:grpSpPr>
          <a:xfrm>
            <a:off x="7477387" y="482170"/>
            <a:ext cx="4074533" cy="5149101"/>
            <a:chOff x="7477387" y="482170"/>
            <a:chExt cx="4074533" cy="5149101"/>
          </a:xfrm>
        </p:grpSpPr>
        <p:sp>
          <p:nvSpPr>
            <p:cNvPr id="101" name="Google Shape;101;p86"/>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6"/>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86"/>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86"/>
          <p:cNvSpPr/>
          <p:nvPr>
            <p:ph idx="2" type="pic"/>
          </p:nvPr>
        </p:nvSpPr>
        <p:spPr>
          <a:xfrm>
            <a:off x="8124389" y="1122542"/>
            <a:ext cx="2791171" cy="3866327"/>
          </a:xfrm>
          <a:prstGeom prst="rect">
            <a:avLst/>
          </a:prstGeom>
          <a:solidFill>
            <a:srgbClr val="D8D8D8"/>
          </a:solidFill>
          <a:ln>
            <a:noFill/>
          </a:ln>
        </p:spPr>
      </p:sp>
      <p:sp>
        <p:nvSpPr>
          <p:cNvPr id="105" name="Google Shape;105;p86"/>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06" name="Google Shape;106;p86"/>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86"/>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8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9" name="Google Shape;109;p86"/>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0" name="Shape 110"/>
        <p:cNvGrpSpPr/>
        <p:nvPr/>
      </p:nvGrpSpPr>
      <p:grpSpPr>
        <a:xfrm>
          <a:off x="0" y="0"/>
          <a:ext cx="0" cy="0"/>
          <a:chOff x="0" y="0"/>
          <a:chExt cx="0" cy="0"/>
        </a:xfrm>
      </p:grpSpPr>
      <p:sp>
        <p:nvSpPr>
          <p:cNvPr id="111" name="Google Shape;111;p8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87"/>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13" name="Google Shape;113;p8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8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8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6" name="Google Shape;116;p8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7" name="Shape 117"/>
        <p:cNvGrpSpPr/>
        <p:nvPr/>
      </p:nvGrpSpPr>
      <p:grpSpPr>
        <a:xfrm>
          <a:off x="0" y="0"/>
          <a:ext cx="0" cy="0"/>
          <a:chOff x="0" y="0"/>
          <a:chExt cx="0" cy="0"/>
        </a:xfrm>
      </p:grpSpPr>
      <p:sp>
        <p:nvSpPr>
          <p:cNvPr id="118" name="Google Shape;118;p88"/>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88"/>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20" name="Google Shape;120;p8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8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8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23" name="Google Shape;123;p88"/>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1" showMasterSp="0">
  <p:cSld name="About 1">
    <p:spTree>
      <p:nvGrpSpPr>
        <p:cNvPr id="124" name="Shape 124"/>
        <p:cNvGrpSpPr/>
        <p:nvPr/>
      </p:nvGrpSpPr>
      <p:grpSpPr>
        <a:xfrm>
          <a:off x="0" y="0"/>
          <a:ext cx="0" cy="0"/>
          <a:chOff x="0" y="0"/>
          <a:chExt cx="0" cy="0"/>
        </a:xfrm>
      </p:grpSpPr>
      <p:sp>
        <p:nvSpPr>
          <p:cNvPr id="125" name="Google Shape;125;p89"/>
          <p:cNvSpPr/>
          <p:nvPr/>
        </p:nvSpPr>
        <p:spPr>
          <a:xfrm>
            <a:off x="1" y="5983099"/>
            <a:ext cx="12192000" cy="87392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6" name="Google Shape;126;p89"/>
          <p:cNvSpPr/>
          <p:nvPr/>
        </p:nvSpPr>
        <p:spPr>
          <a:xfrm>
            <a:off x="8991644" y="3657675"/>
            <a:ext cx="3200357" cy="3200320"/>
          </a:xfrm>
          <a:custGeom>
            <a:rect b="b" l="l" r="r" t="t"/>
            <a:pathLst>
              <a:path extrusionOk="0" h="3200320" w="3200357">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rgbClr val="7C1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7" name="Google Shape;127;p89"/>
          <p:cNvSpPr/>
          <p:nvPr/>
        </p:nvSpPr>
        <p:spPr>
          <a:xfrm rot="10800000">
            <a:off x="0" y="-5"/>
            <a:ext cx="2286000" cy="2285973"/>
          </a:xfrm>
          <a:custGeom>
            <a:rect b="b" l="l" r="r" t="t"/>
            <a:pathLst>
              <a:path extrusionOk="0" h="3200320" w="3200357">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rgbClr val="BA21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8" name="Google Shape;128;p89"/>
          <p:cNvSpPr/>
          <p:nvPr/>
        </p:nvSpPr>
        <p:spPr>
          <a:xfrm rot="5400000">
            <a:off x="-433923" y="5546250"/>
            <a:ext cx="1745673" cy="877824"/>
          </a:xfrm>
          <a:custGeom>
            <a:rect b="b" l="l" r="r" t="t"/>
            <a:pathLst>
              <a:path extrusionOk="0" h="2285974" w="4572000">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rgbClr val="F2B3D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9" name="Google Shape;129;p89"/>
          <p:cNvSpPr txBox="1"/>
          <p:nvPr>
            <p:ph type="title"/>
          </p:nvPr>
        </p:nvSpPr>
        <p:spPr>
          <a:xfrm>
            <a:off x="1371599" y="1478396"/>
            <a:ext cx="3710355" cy="344529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BA2169"/>
              </a:buClr>
              <a:buSzPts val="3600"/>
              <a:buFont typeface="Gill Sans"/>
              <a:buNone/>
              <a:defRPr sz="3600">
                <a:solidFill>
                  <a:srgbClr val="BA216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89"/>
          <p:cNvSpPr txBox="1"/>
          <p:nvPr>
            <p:ph idx="1" type="body"/>
          </p:nvPr>
        </p:nvSpPr>
        <p:spPr>
          <a:xfrm>
            <a:off x="5360465" y="1477963"/>
            <a:ext cx="5536135" cy="344646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600"/>
              <a:buNone/>
              <a:defRPr sz="1600"/>
            </a:lvl2pPr>
            <a:lvl3pPr indent="-228600" lvl="2" marL="1371600" algn="l">
              <a:lnSpc>
                <a:spcPct val="120000"/>
              </a:lnSpc>
              <a:spcBef>
                <a:spcPts val="500"/>
              </a:spcBef>
              <a:spcAft>
                <a:spcPts val="0"/>
              </a:spcAft>
              <a:buSzPts val="1400"/>
              <a:buNone/>
              <a:defRPr sz="1400"/>
            </a:lvl3pPr>
            <a:lvl4pPr indent="-228600" lvl="3" marL="1828800" algn="l">
              <a:lnSpc>
                <a:spcPct val="120000"/>
              </a:lnSpc>
              <a:spcBef>
                <a:spcPts val="500"/>
              </a:spcBef>
              <a:spcAft>
                <a:spcPts val="0"/>
              </a:spcAft>
              <a:buSzPts val="1200"/>
              <a:buNone/>
              <a:defRPr sz="1200"/>
            </a:lvl4pPr>
            <a:lvl5pPr indent="-228600" lvl="4" marL="2286000" algn="l">
              <a:lnSpc>
                <a:spcPct val="120000"/>
              </a:lnSpc>
              <a:spcBef>
                <a:spcPts val="500"/>
              </a:spcBef>
              <a:spcAft>
                <a:spcPts val="0"/>
              </a:spcAft>
              <a:buSzPts val="1200"/>
              <a:buNone/>
              <a:defRPr sz="1200"/>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31" name="Google Shape;131;p89"/>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lt1"/>
                </a:solidFill>
                <a:latin typeface="Gill Sans"/>
                <a:ea typeface="Gill Sans"/>
                <a:cs typeface="Gill Sans"/>
                <a:sym typeface="Gill Sans"/>
              </a:defRPr>
            </a:lvl1pPr>
            <a:lvl2pPr indent="0" lvl="1" marL="0" algn="ctr">
              <a:spcBef>
                <a:spcPts val="0"/>
              </a:spcBef>
              <a:buNone/>
              <a:defRPr sz="1200">
                <a:solidFill>
                  <a:schemeClr val="lt1"/>
                </a:solidFill>
                <a:latin typeface="Gill Sans"/>
                <a:ea typeface="Gill Sans"/>
                <a:cs typeface="Gill Sans"/>
                <a:sym typeface="Gill Sans"/>
              </a:defRPr>
            </a:lvl2pPr>
            <a:lvl3pPr indent="0" lvl="2" marL="0" algn="ctr">
              <a:spcBef>
                <a:spcPts val="0"/>
              </a:spcBef>
              <a:buNone/>
              <a:defRPr sz="1200">
                <a:solidFill>
                  <a:schemeClr val="lt1"/>
                </a:solidFill>
                <a:latin typeface="Gill Sans"/>
                <a:ea typeface="Gill Sans"/>
                <a:cs typeface="Gill Sans"/>
                <a:sym typeface="Gill Sans"/>
              </a:defRPr>
            </a:lvl3pPr>
            <a:lvl4pPr indent="0" lvl="3" marL="0" algn="ctr">
              <a:spcBef>
                <a:spcPts val="0"/>
              </a:spcBef>
              <a:buNone/>
              <a:defRPr sz="1200">
                <a:solidFill>
                  <a:schemeClr val="lt1"/>
                </a:solidFill>
                <a:latin typeface="Gill Sans"/>
                <a:ea typeface="Gill Sans"/>
                <a:cs typeface="Gill Sans"/>
                <a:sym typeface="Gill Sans"/>
              </a:defRPr>
            </a:lvl4pPr>
            <a:lvl5pPr indent="0" lvl="4" marL="0" algn="ctr">
              <a:spcBef>
                <a:spcPts val="0"/>
              </a:spcBef>
              <a:buNone/>
              <a:defRPr sz="1200">
                <a:solidFill>
                  <a:schemeClr val="lt1"/>
                </a:solidFill>
                <a:latin typeface="Gill Sans"/>
                <a:ea typeface="Gill Sans"/>
                <a:cs typeface="Gill Sans"/>
                <a:sym typeface="Gill Sans"/>
              </a:defRPr>
            </a:lvl5pPr>
            <a:lvl6pPr indent="0" lvl="5" marL="0" algn="ctr">
              <a:spcBef>
                <a:spcPts val="0"/>
              </a:spcBef>
              <a:buNone/>
              <a:defRPr sz="1200">
                <a:solidFill>
                  <a:schemeClr val="lt1"/>
                </a:solidFill>
                <a:latin typeface="Gill Sans"/>
                <a:ea typeface="Gill Sans"/>
                <a:cs typeface="Gill Sans"/>
                <a:sym typeface="Gill Sans"/>
              </a:defRPr>
            </a:lvl6pPr>
            <a:lvl7pPr indent="0" lvl="6" marL="0" algn="ctr">
              <a:spcBef>
                <a:spcPts val="0"/>
              </a:spcBef>
              <a:buNone/>
              <a:defRPr sz="1200">
                <a:solidFill>
                  <a:schemeClr val="lt1"/>
                </a:solidFill>
                <a:latin typeface="Gill Sans"/>
                <a:ea typeface="Gill Sans"/>
                <a:cs typeface="Gill Sans"/>
                <a:sym typeface="Gill Sans"/>
              </a:defRPr>
            </a:lvl7pPr>
            <a:lvl8pPr indent="0" lvl="7" marL="0" algn="ctr">
              <a:spcBef>
                <a:spcPts val="0"/>
              </a:spcBef>
              <a:buNone/>
              <a:defRPr sz="1200">
                <a:solidFill>
                  <a:schemeClr val="lt1"/>
                </a:solidFill>
                <a:latin typeface="Gill Sans"/>
                <a:ea typeface="Gill Sans"/>
                <a:cs typeface="Gill Sans"/>
                <a:sym typeface="Gill Sans"/>
              </a:defRPr>
            </a:lvl8pPr>
            <a:lvl9pPr indent="0" lvl="8" marL="0" algn="ctr">
              <a:spcBef>
                <a:spcPts val="0"/>
              </a:spcBef>
              <a:buNone/>
              <a:defRPr sz="1200">
                <a:solidFill>
                  <a:schemeClr val="lt1"/>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showMasterSp="0">
  <p:cSld name="Title and 2 Column">
    <p:spTree>
      <p:nvGrpSpPr>
        <p:cNvPr id="132" name="Shape 132"/>
        <p:cNvGrpSpPr/>
        <p:nvPr/>
      </p:nvGrpSpPr>
      <p:grpSpPr>
        <a:xfrm>
          <a:off x="0" y="0"/>
          <a:ext cx="0" cy="0"/>
          <a:chOff x="0" y="0"/>
          <a:chExt cx="0" cy="0"/>
        </a:xfrm>
      </p:grpSpPr>
      <p:sp>
        <p:nvSpPr>
          <p:cNvPr id="133" name="Google Shape;133;p90"/>
          <p:cNvSpPr/>
          <p:nvPr/>
        </p:nvSpPr>
        <p:spPr>
          <a:xfrm>
            <a:off x="1" y="5983104"/>
            <a:ext cx="12192000" cy="873925"/>
          </a:xfrm>
          <a:prstGeom prst="rect">
            <a:avLst/>
          </a:prstGeom>
          <a:solidFill>
            <a:srgbClr val="7C1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34" name="Google Shape;134;p90"/>
          <p:cNvSpPr/>
          <p:nvPr/>
        </p:nvSpPr>
        <p:spPr>
          <a:xfrm rot="10800000">
            <a:off x="0" y="0"/>
            <a:ext cx="2286000" cy="2285973"/>
          </a:xfrm>
          <a:custGeom>
            <a:rect b="b" l="l" r="r" t="t"/>
            <a:pathLst>
              <a:path extrusionOk="0" h="3200320" w="3200357">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rgbClr val="BA21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35" name="Google Shape;135;p90"/>
          <p:cNvSpPr/>
          <p:nvPr/>
        </p:nvSpPr>
        <p:spPr>
          <a:xfrm rot="5400000">
            <a:off x="-433923" y="5546255"/>
            <a:ext cx="1745673" cy="877824"/>
          </a:xfrm>
          <a:custGeom>
            <a:rect b="b" l="l" r="r" t="t"/>
            <a:pathLst>
              <a:path extrusionOk="0" h="2285974" w="4572000">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rgbClr val="F2B3D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36" name="Google Shape;136;p90"/>
          <p:cNvSpPr txBox="1"/>
          <p:nvPr>
            <p:ph type="title"/>
          </p:nvPr>
        </p:nvSpPr>
        <p:spPr>
          <a:xfrm>
            <a:off x="1362805" y="344399"/>
            <a:ext cx="9599008" cy="172954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BA2169"/>
              </a:buClr>
              <a:buSzPts val="3600"/>
              <a:buFont typeface="Gill Sans"/>
              <a:buNone/>
              <a:defRPr sz="3600">
                <a:solidFill>
                  <a:srgbClr val="BA216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90"/>
          <p:cNvSpPr txBox="1"/>
          <p:nvPr>
            <p:ph idx="1" type="body"/>
          </p:nvPr>
        </p:nvSpPr>
        <p:spPr>
          <a:xfrm>
            <a:off x="1370867" y="2274034"/>
            <a:ext cx="4643438" cy="32986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1"/>
              </a:buClr>
              <a:buSzPts val="1800"/>
              <a:buChar char="•"/>
              <a:defRPr sz="1800"/>
            </a:lvl1pPr>
            <a:lvl2pPr indent="-330200" lvl="1" marL="914400" algn="l">
              <a:lnSpc>
                <a:spcPct val="120000"/>
              </a:lnSpc>
              <a:spcBef>
                <a:spcPts val="600"/>
              </a:spcBef>
              <a:spcAft>
                <a:spcPts val="0"/>
              </a:spcAft>
              <a:buClr>
                <a:schemeClr val="dk1"/>
              </a:buClr>
              <a:buSzPts val="1600"/>
              <a:buChar char="•"/>
              <a:defRPr sz="1600"/>
            </a:lvl2pPr>
            <a:lvl3pPr indent="-317500" lvl="2" marL="1371600" algn="l">
              <a:lnSpc>
                <a:spcPct val="120000"/>
              </a:lnSpc>
              <a:spcBef>
                <a:spcPts val="600"/>
              </a:spcBef>
              <a:spcAft>
                <a:spcPts val="0"/>
              </a:spcAft>
              <a:buClr>
                <a:schemeClr val="dk1"/>
              </a:buClr>
              <a:buSzPts val="1400"/>
              <a:buChar char="•"/>
              <a:defRPr sz="1400"/>
            </a:lvl3pPr>
            <a:lvl4pPr indent="-304800" lvl="3" marL="1828800" algn="l">
              <a:lnSpc>
                <a:spcPct val="120000"/>
              </a:lnSpc>
              <a:spcBef>
                <a:spcPts val="600"/>
              </a:spcBef>
              <a:spcAft>
                <a:spcPts val="0"/>
              </a:spcAft>
              <a:buClr>
                <a:schemeClr val="dk1"/>
              </a:buClr>
              <a:buSzPts val="1200"/>
              <a:buChar char="•"/>
              <a:defRPr sz="1200"/>
            </a:lvl4pPr>
            <a:lvl5pPr indent="-304800" lvl="4" marL="2286000" algn="l">
              <a:lnSpc>
                <a:spcPct val="120000"/>
              </a:lnSpc>
              <a:spcBef>
                <a:spcPts val="600"/>
              </a:spcBef>
              <a:spcAft>
                <a:spcPts val="0"/>
              </a:spcAft>
              <a:buClr>
                <a:schemeClr val="dk1"/>
              </a:buClr>
              <a:buSzPts val="1200"/>
              <a:buChar char="•"/>
              <a:defRPr sz="1200"/>
            </a:lvl5pPr>
            <a:lvl6pPr indent="-342900" lvl="5" marL="2743200" algn="l">
              <a:lnSpc>
                <a:spcPct val="120000"/>
              </a:lnSpc>
              <a:spcBef>
                <a:spcPts val="6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38" name="Google Shape;138;p90"/>
          <p:cNvSpPr txBox="1"/>
          <p:nvPr>
            <p:ph idx="2" type="body"/>
          </p:nvPr>
        </p:nvSpPr>
        <p:spPr>
          <a:xfrm>
            <a:off x="6318375" y="2274034"/>
            <a:ext cx="4643438" cy="32986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1"/>
              </a:buClr>
              <a:buSzPts val="1800"/>
              <a:buChar char="•"/>
              <a:defRPr sz="1800"/>
            </a:lvl1pPr>
            <a:lvl2pPr indent="-330200" lvl="1" marL="914400" algn="l">
              <a:lnSpc>
                <a:spcPct val="120000"/>
              </a:lnSpc>
              <a:spcBef>
                <a:spcPts val="600"/>
              </a:spcBef>
              <a:spcAft>
                <a:spcPts val="0"/>
              </a:spcAft>
              <a:buClr>
                <a:schemeClr val="dk1"/>
              </a:buClr>
              <a:buSzPts val="1600"/>
              <a:buChar char="•"/>
              <a:defRPr sz="1600"/>
            </a:lvl2pPr>
            <a:lvl3pPr indent="-317500" lvl="2" marL="1371600" algn="l">
              <a:lnSpc>
                <a:spcPct val="120000"/>
              </a:lnSpc>
              <a:spcBef>
                <a:spcPts val="600"/>
              </a:spcBef>
              <a:spcAft>
                <a:spcPts val="0"/>
              </a:spcAft>
              <a:buClr>
                <a:schemeClr val="dk1"/>
              </a:buClr>
              <a:buSzPts val="1400"/>
              <a:buChar char="•"/>
              <a:defRPr sz="1400"/>
            </a:lvl3pPr>
            <a:lvl4pPr indent="-304800" lvl="3" marL="1828800" algn="l">
              <a:lnSpc>
                <a:spcPct val="120000"/>
              </a:lnSpc>
              <a:spcBef>
                <a:spcPts val="600"/>
              </a:spcBef>
              <a:spcAft>
                <a:spcPts val="0"/>
              </a:spcAft>
              <a:buClr>
                <a:schemeClr val="dk1"/>
              </a:buClr>
              <a:buSzPts val="1200"/>
              <a:buChar char="•"/>
              <a:defRPr sz="1200"/>
            </a:lvl4pPr>
            <a:lvl5pPr indent="-304800" lvl="4" marL="2286000" algn="l">
              <a:lnSpc>
                <a:spcPct val="120000"/>
              </a:lnSpc>
              <a:spcBef>
                <a:spcPts val="600"/>
              </a:spcBef>
              <a:spcAft>
                <a:spcPts val="0"/>
              </a:spcAft>
              <a:buClr>
                <a:schemeClr val="dk1"/>
              </a:buClr>
              <a:buSzPts val="1200"/>
              <a:buChar char="•"/>
              <a:defRPr sz="1200"/>
            </a:lvl5pPr>
            <a:lvl6pPr indent="-342900" lvl="5" marL="2743200" algn="l">
              <a:lnSpc>
                <a:spcPct val="120000"/>
              </a:lnSpc>
              <a:spcBef>
                <a:spcPts val="6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39" name="Google Shape;139;p90"/>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rgbClr val="FFFFFF"/>
                </a:solidFill>
                <a:latin typeface="Gill Sans"/>
                <a:ea typeface="Gill Sans"/>
                <a:cs typeface="Gill Sans"/>
                <a:sym typeface="Gill Sans"/>
              </a:defRPr>
            </a:lvl1pPr>
            <a:lvl2pPr indent="0" lvl="1" marL="0" algn="ctr">
              <a:spcBef>
                <a:spcPts val="0"/>
              </a:spcBef>
              <a:buNone/>
              <a:defRPr sz="1200">
                <a:solidFill>
                  <a:srgbClr val="FFFFFF"/>
                </a:solidFill>
                <a:latin typeface="Gill Sans"/>
                <a:ea typeface="Gill Sans"/>
                <a:cs typeface="Gill Sans"/>
                <a:sym typeface="Gill Sans"/>
              </a:defRPr>
            </a:lvl2pPr>
            <a:lvl3pPr indent="0" lvl="2" marL="0" algn="ctr">
              <a:spcBef>
                <a:spcPts val="0"/>
              </a:spcBef>
              <a:buNone/>
              <a:defRPr sz="1200">
                <a:solidFill>
                  <a:srgbClr val="FFFFFF"/>
                </a:solidFill>
                <a:latin typeface="Gill Sans"/>
                <a:ea typeface="Gill Sans"/>
                <a:cs typeface="Gill Sans"/>
                <a:sym typeface="Gill Sans"/>
              </a:defRPr>
            </a:lvl3pPr>
            <a:lvl4pPr indent="0" lvl="3" marL="0" algn="ctr">
              <a:spcBef>
                <a:spcPts val="0"/>
              </a:spcBef>
              <a:buNone/>
              <a:defRPr sz="1200">
                <a:solidFill>
                  <a:srgbClr val="FFFFFF"/>
                </a:solidFill>
                <a:latin typeface="Gill Sans"/>
                <a:ea typeface="Gill Sans"/>
                <a:cs typeface="Gill Sans"/>
                <a:sym typeface="Gill Sans"/>
              </a:defRPr>
            </a:lvl4pPr>
            <a:lvl5pPr indent="0" lvl="4" marL="0" algn="ctr">
              <a:spcBef>
                <a:spcPts val="0"/>
              </a:spcBef>
              <a:buNone/>
              <a:defRPr sz="1200">
                <a:solidFill>
                  <a:srgbClr val="FFFFFF"/>
                </a:solidFill>
                <a:latin typeface="Gill Sans"/>
                <a:ea typeface="Gill Sans"/>
                <a:cs typeface="Gill Sans"/>
                <a:sym typeface="Gill Sans"/>
              </a:defRPr>
            </a:lvl5pPr>
            <a:lvl6pPr indent="0" lvl="5" marL="0" algn="ctr">
              <a:spcBef>
                <a:spcPts val="0"/>
              </a:spcBef>
              <a:buNone/>
              <a:defRPr sz="1200">
                <a:solidFill>
                  <a:srgbClr val="FFFFFF"/>
                </a:solidFill>
                <a:latin typeface="Gill Sans"/>
                <a:ea typeface="Gill Sans"/>
                <a:cs typeface="Gill Sans"/>
                <a:sym typeface="Gill Sans"/>
              </a:defRPr>
            </a:lvl6pPr>
            <a:lvl7pPr indent="0" lvl="6" marL="0" algn="ctr">
              <a:spcBef>
                <a:spcPts val="0"/>
              </a:spcBef>
              <a:buNone/>
              <a:defRPr sz="1200">
                <a:solidFill>
                  <a:srgbClr val="FFFFFF"/>
                </a:solidFill>
                <a:latin typeface="Gill Sans"/>
                <a:ea typeface="Gill Sans"/>
                <a:cs typeface="Gill Sans"/>
                <a:sym typeface="Gill Sans"/>
              </a:defRPr>
            </a:lvl7pPr>
            <a:lvl8pPr indent="0" lvl="7" marL="0" algn="ctr">
              <a:spcBef>
                <a:spcPts val="0"/>
              </a:spcBef>
              <a:buNone/>
              <a:defRPr sz="1200">
                <a:solidFill>
                  <a:srgbClr val="FFFFFF"/>
                </a:solidFill>
                <a:latin typeface="Gill Sans"/>
                <a:ea typeface="Gill Sans"/>
                <a:cs typeface="Gill Sans"/>
                <a:sym typeface="Gill Sans"/>
              </a:defRPr>
            </a:lvl8pPr>
            <a:lvl9pPr indent="0" lvl="8" marL="0" algn="ctr">
              <a:spcBef>
                <a:spcPts val="0"/>
              </a:spcBef>
              <a:buNone/>
              <a:defRPr sz="12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able" showMasterSp="0">
  <p:cSld name="Title Content and Table">
    <p:spTree>
      <p:nvGrpSpPr>
        <p:cNvPr id="140" name="Shape 140"/>
        <p:cNvGrpSpPr/>
        <p:nvPr/>
      </p:nvGrpSpPr>
      <p:grpSpPr>
        <a:xfrm>
          <a:off x="0" y="0"/>
          <a:ext cx="0" cy="0"/>
          <a:chOff x="0" y="0"/>
          <a:chExt cx="0" cy="0"/>
        </a:xfrm>
      </p:grpSpPr>
      <p:sp>
        <p:nvSpPr>
          <p:cNvPr id="141" name="Google Shape;141;p91"/>
          <p:cNvSpPr/>
          <p:nvPr/>
        </p:nvSpPr>
        <p:spPr>
          <a:xfrm rot="10800000">
            <a:off x="0" y="0"/>
            <a:ext cx="2286000" cy="2285973"/>
          </a:xfrm>
          <a:custGeom>
            <a:rect b="b" l="l" r="r" t="t"/>
            <a:pathLst>
              <a:path extrusionOk="0" h="3200320" w="3200357">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rgbClr val="BA21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2" name="Google Shape;142;p91"/>
          <p:cNvSpPr txBox="1"/>
          <p:nvPr>
            <p:ph type="title"/>
          </p:nvPr>
        </p:nvSpPr>
        <p:spPr>
          <a:xfrm>
            <a:off x="1342052" y="345441"/>
            <a:ext cx="10202248" cy="176691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BA2169"/>
              </a:buClr>
              <a:buSzPts val="3600"/>
              <a:buFont typeface="Gill Sans"/>
              <a:buNone/>
              <a:defRPr sz="3600">
                <a:solidFill>
                  <a:srgbClr val="BA216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91"/>
          <p:cNvSpPr txBox="1"/>
          <p:nvPr>
            <p:ph idx="1" type="body"/>
          </p:nvPr>
        </p:nvSpPr>
        <p:spPr>
          <a:xfrm>
            <a:off x="1371205" y="2282826"/>
            <a:ext cx="3180475" cy="365125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1"/>
              </a:buClr>
              <a:buSzPts val="1800"/>
              <a:buChar char="•"/>
              <a:defRPr b="1" sz="1800"/>
            </a:lvl1pPr>
            <a:lvl2pPr indent="-330200" lvl="1" marL="914400" algn="l">
              <a:lnSpc>
                <a:spcPct val="120000"/>
              </a:lnSpc>
              <a:spcBef>
                <a:spcPts val="600"/>
              </a:spcBef>
              <a:spcAft>
                <a:spcPts val="0"/>
              </a:spcAft>
              <a:buClr>
                <a:schemeClr val="dk1"/>
              </a:buClr>
              <a:buSzPts val="1600"/>
              <a:buChar char="•"/>
              <a:defRPr b="1" sz="1600"/>
            </a:lvl2pPr>
            <a:lvl3pPr indent="-317500" lvl="2" marL="1371600" algn="l">
              <a:lnSpc>
                <a:spcPct val="120000"/>
              </a:lnSpc>
              <a:spcBef>
                <a:spcPts val="600"/>
              </a:spcBef>
              <a:spcAft>
                <a:spcPts val="0"/>
              </a:spcAft>
              <a:buClr>
                <a:schemeClr val="dk1"/>
              </a:buClr>
              <a:buSzPts val="1400"/>
              <a:buChar char="•"/>
              <a:defRPr b="1" sz="1400"/>
            </a:lvl3pPr>
            <a:lvl4pPr indent="-304800" lvl="3" marL="1828800" algn="l">
              <a:lnSpc>
                <a:spcPct val="120000"/>
              </a:lnSpc>
              <a:spcBef>
                <a:spcPts val="600"/>
              </a:spcBef>
              <a:spcAft>
                <a:spcPts val="0"/>
              </a:spcAft>
              <a:buClr>
                <a:schemeClr val="dk1"/>
              </a:buClr>
              <a:buSzPts val="1200"/>
              <a:buChar char="•"/>
              <a:defRPr b="1" sz="1200"/>
            </a:lvl4pPr>
            <a:lvl5pPr indent="-304800" lvl="4" marL="2286000" algn="l">
              <a:lnSpc>
                <a:spcPct val="120000"/>
              </a:lnSpc>
              <a:spcBef>
                <a:spcPts val="600"/>
              </a:spcBef>
              <a:spcAft>
                <a:spcPts val="0"/>
              </a:spcAft>
              <a:buClr>
                <a:schemeClr val="dk1"/>
              </a:buClr>
              <a:buSzPts val="1200"/>
              <a:buChar char="•"/>
              <a:defRPr b="1" sz="1200"/>
            </a:lvl5pPr>
            <a:lvl6pPr indent="-342900" lvl="5" marL="2743200" algn="l">
              <a:lnSpc>
                <a:spcPct val="120000"/>
              </a:lnSpc>
              <a:spcBef>
                <a:spcPts val="6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44" name="Google Shape;144;p91"/>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rgbClr val="BA2169"/>
                </a:solidFill>
                <a:latin typeface="Gill Sans"/>
                <a:ea typeface="Gill Sans"/>
                <a:cs typeface="Gill Sans"/>
                <a:sym typeface="Gill Sans"/>
              </a:defRPr>
            </a:lvl1pPr>
            <a:lvl2pPr indent="0" lvl="1" marL="0" algn="ctr">
              <a:spcBef>
                <a:spcPts val="0"/>
              </a:spcBef>
              <a:buNone/>
              <a:defRPr sz="1200">
                <a:solidFill>
                  <a:srgbClr val="BA2169"/>
                </a:solidFill>
                <a:latin typeface="Gill Sans"/>
                <a:ea typeface="Gill Sans"/>
                <a:cs typeface="Gill Sans"/>
                <a:sym typeface="Gill Sans"/>
              </a:defRPr>
            </a:lvl2pPr>
            <a:lvl3pPr indent="0" lvl="2" marL="0" algn="ctr">
              <a:spcBef>
                <a:spcPts val="0"/>
              </a:spcBef>
              <a:buNone/>
              <a:defRPr sz="1200">
                <a:solidFill>
                  <a:srgbClr val="BA2169"/>
                </a:solidFill>
                <a:latin typeface="Gill Sans"/>
                <a:ea typeface="Gill Sans"/>
                <a:cs typeface="Gill Sans"/>
                <a:sym typeface="Gill Sans"/>
              </a:defRPr>
            </a:lvl3pPr>
            <a:lvl4pPr indent="0" lvl="3" marL="0" algn="ctr">
              <a:spcBef>
                <a:spcPts val="0"/>
              </a:spcBef>
              <a:buNone/>
              <a:defRPr sz="1200">
                <a:solidFill>
                  <a:srgbClr val="BA2169"/>
                </a:solidFill>
                <a:latin typeface="Gill Sans"/>
                <a:ea typeface="Gill Sans"/>
                <a:cs typeface="Gill Sans"/>
                <a:sym typeface="Gill Sans"/>
              </a:defRPr>
            </a:lvl4pPr>
            <a:lvl5pPr indent="0" lvl="4" marL="0" algn="ctr">
              <a:spcBef>
                <a:spcPts val="0"/>
              </a:spcBef>
              <a:buNone/>
              <a:defRPr sz="1200">
                <a:solidFill>
                  <a:srgbClr val="BA2169"/>
                </a:solidFill>
                <a:latin typeface="Gill Sans"/>
                <a:ea typeface="Gill Sans"/>
                <a:cs typeface="Gill Sans"/>
                <a:sym typeface="Gill Sans"/>
              </a:defRPr>
            </a:lvl5pPr>
            <a:lvl6pPr indent="0" lvl="5" marL="0" algn="ctr">
              <a:spcBef>
                <a:spcPts val="0"/>
              </a:spcBef>
              <a:buNone/>
              <a:defRPr sz="1200">
                <a:solidFill>
                  <a:srgbClr val="BA2169"/>
                </a:solidFill>
                <a:latin typeface="Gill Sans"/>
                <a:ea typeface="Gill Sans"/>
                <a:cs typeface="Gill Sans"/>
                <a:sym typeface="Gill Sans"/>
              </a:defRPr>
            </a:lvl6pPr>
            <a:lvl7pPr indent="0" lvl="6" marL="0" algn="ctr">
              <a:spcBef>
                <a:spcPts val="0"/>
              </a:spcBef>
              <a:buNone/>
              <a:defRPr sz="1200">
                <a:solidFill>
                  <a:srgbClr val="BA2169"/>
                </a:solidFill>
                <a:latin typeface="Gill Sans"/>
                <a:ea typeface="Gill Sans"/>
                <a:cs typeface="Gill Sans"/>
                <a:sym typeface="Gill Sans"/>
              </a:defRPr>
            </a:lvl7pPr>
            <a:lvl8pPr indent="0" lvl="7" marL="0" algn="ctr">
              <a:spcBef>
                <a:spcPts val="0"/>
              </a:spcBef>
              <a:buNone/>
              <a:defRPr sz="1200">
                <a:solidFill>
                  <a:srgbClr val="BA2169"/>
                </a:solidFill>
                <a:latin typeface="Gill Sans"/>
                <a:ea typeface="Gill Sans"/>
                <a:cs typeface="Gill Sans"/>
                <a:sym typeface="Gill Sans"/>
              </a:defRPr>
            </a:lvl8pPr>
            <a:lvl9pPr indent="0" lvl="8" marL="0" algn="ctr">
              <a:spcBef>
                <a:spcPts val="0"/>
              </a:spcBef>
              <a:buNone/>
              <a:defRPr sz="1200">
                <a:solidFill>
                  <a:srgbClr val="BA2169"/>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showMasterSp="0">
  <p:cSld name="Title 1">
    <p:bg>
      <p:bgPr>
        <a:solidFill>
          <a:schemeClr val="accent2"/>
        </a:solidFill>
      </p:bgPr>
    </p:bg>
    <p:spTree>
      <p:nvGrpSpPr>
        <p:cNvPr id="145" name="Shape 145"/>
        <p:cNvGrpSpPr/>
        <p:nvPr/>
      </p:nvGrpSpPr>
      <p:grpSpPr>
        <a:xfrm>
          <a:off x="0" y="0"/>
          <a:ext cx="0" cy="0"/>
          <a:chOff x="0" y="0"/>
          <a:chExt cx="0" cy="0"/>
        </a:xfrm>
      </p:grpSpPr>
      <p:sp>
        <p:nvSpPr>
          <p:cNvPr id="146" name="Google Shape;146;p92"/>
          <p:cNvSpPr txBox="1"/>
          <p:nvPr>
            <p:ph type="title"/>
          </p:nvPr>
        </p:nvSpPr>
        <p:spPr>
          <a:xfrm>
            <a:off x="994876" y="887638"/>
            <a:ext cx="10202248" cy="509449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4800"/>
              <a:buFont typeface="Gill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92"/>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rgbClr val="FFFFFF"/>
                </a:solidFill>
                <a:latin typeface="Gill Sans"/>
                <a:ea typeface="Gill Sans"/>
                <a:cs typeface="Gill Sans"/>
                <a:sym typeface="Gill Sans"/>
              </a:defRPr>
            </a:lvl1pPr>
            <a:lvl2pPr indent="0" lvl="1" marL="0" algn="ctr">
              <a:spcBef>
                <a:spcPts val="0"/>
              </a:spcBef>
              <a:buNone/>
              <a:defRPr sz="1200">
                <a:solidFill>
                  <a:srgbClr val="FFFFFF"/>
                </a:solidFill>
                <a:latin typeface="Gill Sans"/>
                <a:ea typeface="Gill Sans"/>
                <a:cs typeface="Gill Sans"/>
                <a:sym typeface="Gill Sans"/>
              </a:defRPr>
            </a:lvl2pPr>
            <a:lvl3pPr indent="0" lvl="2" marL="0" algn="ctr">
              <a:spcBef>
                <a:spcPts val="0"/>
              </a:spcBef>
              <a:buNone/>
              <a:defRPr sz="1200">
                <a:solidFill>
                  <a:srgbClr val="FFFFFF"/>
                </a:solidFill>
                <a:latin typeface="Gill Sans"/>
                <a:ea typeface="Gill Sans"/>
                <a:cs typeface="Gill Sans"/>
                <a:sym typeface="Gill Sans"/>
              </a:defRPr>
            </a:lvl3pPr>
            <a:lvl4pPr indent="0" lvl="3" marL="0" algn="ctr">
              <a:spcBef>
                <a:spcPts val="0"/>
              </a:spcBef>
              <a:buNone/>
              <a:defRPr sz="1200">
                <a:solidFill>
                  <a:srgbClr val="FFFFFF"/>
                </a:solidFill>
                <a:latin typeface="Gill Sans"/>
                <a:ea typeface="Gill Sans"/>
                <a:cs typeface="Gill Sans"/>
                <a:sym typeface="Gill Sans"/>
              </a:defRPr>
            </a:lvl4pPr>
            <a:lvl5pPr indent="0" lvl="4" marL="0" algn="ctr">
              <a:spcBef>
                <a:spcPts val="0"/>
              </a:spcBef>
              <a:buNone/>
              <a:defRPr sz="1200">
                <a:solidFill>
                  <a:srgbClr val="FFFFFF"/>
                </a:solidFill>
                <a:latin typeface="Gill Sans"/>
                <a:ea typeface="Gill Sans"/>
                <a:cs typeface="Gill Sans"/>
                <a:sym typeface="Gill Sans"/>
              </a:defRPr>
            </a:lvl5pPr>
            <a:lvl6pPr indent="0" lvl="5" marL="0" algn="ctr">
              <a:spcBef>
                <a:spcPts val="0"/>
              </a:spcBef>
              <a:buNone/>
              <a:defRPr sz="1200">
                <a:solidFill>
                  <a:srgbClr val="FFFFFF"/>
                </a:solidFill>
                <a:latin typeface="Gill Sans"/>
                <a:ea typeface="Gill Sans"/>
                <a:cs typeface="Gill Sans"/>
                <a:sym typeface="Gill Sans"/>
              </a:defRPr>
            </a:lvl6pPr>
            <a:lvl7pPr indent="0" lvl="6" marL="0" algn="ctr">
              <a:spcBef>
                <a:spcPts val="0"/>
              </a:spcBef>
              <a:buNone/>
              <a:defRPr sz="1200">
                <a:solidFill>
                  <a:srgbClr val="FFFFFF"/>
                </a:solidFill>
                <a:latin typeface="Gill Sans"/>
                <a:ea typeface="Gill Sans"/>
                <a:cs typeface="Gill Sans"/>
                <a:sym typeface="Gill Sans"/>
              </a:defRPr>
            </a:lvl7pPr>
            <a:lvl8pPr indent="0" lvl="7" marL="0" algn="ctr">
              <a:spcBef>
                <a:spcPts val="0"/>
              </a:spcBef>
              <a:buNone/>
              <a:defRPr sz="1200">
                <a:solidFill>
                  <a:srgbClr val="FFFFFF"/>
                </a:solidFill>
                <a:latin typeface="Gill Sans"/>
                <a:ea typeface="Gill Sans"/>
                <a:cs typeface="Gill Sans"/>
                <a:sym typeface="Gill Sans"/>
              </a:defRPr>
            </a:lvl8pPr>
            <a:lvl9pPr indent="0" lvl="8" marL="0" algn="ctr">
              <a:spcBef>
                <a:spcPts val="0"/>
              </a:spcBef>
              <a:buNone/>
              <a:defRPr sz="12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
        <p:nvSpPr>
          <p:cNvPr id="148" name="Google Shape;148;p92"/>
          <p:cNvSpPr/>
          <p:nvPr/>
        </p:nvSpPr>
        <p:spPr>
          <a:xfrm rot="5400000">
            <a:off x="-2990939" y="2990938"/>
            <a:ext cx="6855801" cy="873925"/>
          </a:xfrm>
          <a:prstGeom prst="rect">
            <a:avLst/>
          </a:prstGeom>
          <a:solidFill>
            <a:srgbClr val="7C1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9" name="Google Shape;149;p92"/>
          <p:cNvSpPr/>
          <p:nvPr/>
        </p:nvSpPr>
        <p:spPr>
          <a:xfrm>
            <a:off x="1" y="5983104"/>
            <a:ext cx="12192000" cy="873925"/>
          </a:xfrm>
          <a:prstGeom prst="rect">
            <a:avLst/>
          </a:prstGeom>
          <a:solidFill>
            <a:srgbClr val="BA21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0" name="Google Shape;150;p92"/>
          <p:cNvSpPr/>
          <p:nvPr/>
        </p:nvSpPr>
        <p:spPr>
          <a:xfrm flipH="1" rot="10800000">
            <a:off x="8981493" y="0"/>
            <a:ext cx="3200357" cy="3200320"/>
          </a:xfrm>
          <a:custGeom>
            <a:rect b="b" l="l" r="r" t="t"/>
            <a:pathLst>
              <a:path extrusionOk="0" h="3200320" w="3200357">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rgbClr val="7C1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1" name="Google Shape;151;p92"/>
          <p:cNvSpPr/>
          <p:nvPr/>
        </p:nvSpPr>
        <p:spPr>
          <a:xfrm rot="10800000">
            <a:off x="0" y="-8"/>
            <a:ext cx="1745673" cy="877824"/>
          </a:xfrm>
          <a:custGeom>
            <a:rect b="b" l="l" r="r" t="t"/>
            <a:pathLst>
              <a:path extrusionOk="0" h="2285974" w="4572000">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rgbClr val="F2B3D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2" showMasterSp="0">
  <p:cSld name="Title and 2 Column 2">
    <p:spTree>
      <p:nvGrpSpPr>
        <p:cNvPr id="26" name="Shape 26"/>
        <p:cNvGrpSpPr/>
        <p:nvPr/>
      </p:nvGrpSpPr>
      <p:grpSpPr>
        <a:xfrm>
          <a:off x="0" y="0"/>
          <a:ext cx="0" cy="0"/>
          <a:chOff x="0" y="0"/>
          <a:chExt cx="0" cy="0"/>
        </a:xfrm>
      </p:grpSpPr>
      <p:sp>
        <p:nvSpPr>
          <p:cNvPr id="27" name="Google Shape;27;p76"/>
          <p:cNvSpPr/>
          <p:nvPr/>
        </p:nvSpPr>
        <p:spPr>
          <a:xfrm>
            <a:off x="8991645" y="3657688"/>
            <a:ext cx="3200357" cy="3200320"/>
          </a:xfrm>
          <a:custGeom>
            <a:rect b="b" l="l" r="r" t="t"/>
            <a:pathLst>
              <a:path extrusionOk="0" h="3200320" w="3200357">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rgbClr val="7C1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 name="Google Shape;28;p76"/>
          <p:cNvSpPr/>
          <p:nvPr/>
        </p:nvSpPr>
        <p:spPr>
          <a:xfrm rot="5400000">
            <a:off x="-2992038" y="2992045"/>
            <a:ext cx="6858000" cy="873925"/>
          </a:xfrm>
          <a:prstGeom prst="rect">
            <a:avLst/>
          </a:prstGeom>
          <a:solidFill>
            <a:srgbClr val="7C1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 name="Google Shape;29;p76"/>
          <p:cNvSpPr/>
          <p:nvPr/>
        </p:nvSpPr>
        <p:spPr>
          <a:xfrm rot="10800000">
            <a:off x="1" y="0"/>
            <a:ext cx="1745673" cy="877824"/>
          </a:xfrm>
          <a:custGeom>
            <a:rect b="b" l="l" r="r" t="t"/>
            <a:pathLst>
              <a:path extrusionOk="0" h="2285974" w="4572000">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rgbClr val="F2B3D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 name="Google Shape;30;p76"/>
          <p:cNvSpPr txBox="1"/>
          <p:nvPr>
            <p:ph type="title"/>
          </p:nvPr>
        </p:nvSpPr>
        <p:spPr>
          <a:xfrm>
            <a:off x="1371598" y="369277"/>
            <a:ext cx="9590215" cy="170851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BA2169"/>
              </a:buClr>
              <a:buSzPts val="3600"/>
              <a:buFont typeface="Gill Sans"/>
              <a:buNone/>
              <a:defRPr sz="3600">
                <a:solidFill>
                  <a:srgbClr val="BA216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6"/>
          <p:cNvSpPr txBox="1"/>
          <p:nvPr>
            <p:ph idx="1" type="body"/>
          </p:nvPr>
        </p:nvSpPr>
        <p:spPr>
          <a:xfrm>
            <a:off x="1370867" y="2274033"/>
            <a:ext cx="3347782" cy="343665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1"/>
              </a:buClr>
              <a:buSzPts val="1800"/>
              <a:buChar char="•"/>
              <a:defRPr b="1" sz="1800"/>
            </a:lvl1pPr>
            <a:lvl2pPr indent="-330200" lvl="1" marL="914400" algn="l">
              <a:lnSpc>
                <a:spcPct val="120000"/>
              </a:lnSpc>
              <a:spcBef>
                <a:spcPts val="600"/>
              </a:spcBef>
              <a:spcAft>
                <a:spcPts val="0"/>
              </a:spcAft>
              <a:buClr>
                <a:schemeClr val="dk1"/>
              </a:buClr>
              <a:buSzPts val="1600"/>
              <a:buChar char="•"/>
              <a:defRPr b="1" sz="1600"/>
            </a:lvl2pPr>
            <a:lvl3pPr indent="-317500" lvl="2" marL="1371600" algn="l">
              <a:lnSpc>
                <a:spcPct val="120000"/>
              </a:lnSpc>
              <a:spcBef>
                <a:spcPts val="600"/>
              </a:spcBef>
              <a:spcAft>
                <a:spcPts val="0"/>
              </a:spcAft>
              <a:buClr>
                <a:schemeClr val="dk1"/>
              </a:buClr>
              <a:buSzPts val="1400"/>
              <a:buChar char="•"/>
              <a:defRPr b="1" sz="1400"/>
            </a:lvl3pPr>
            <a:lvl4pPr indent="-304800" lvl="3" marL="1828800" algn="l">
              <a:lnSpc>
                <a:spcPct val="120000"/>
              </a:lnSpc>
              <a:spcBef>
                <a:spcPts val="600"/>
              </a:spcBef>
              <a:spcAft>
                <a:spcPts val="0"/>
              </a:spcAft>
              <a:buClr>
                <a:schemeClr val="dk1"/>
              </a:buClr>
              <a:buSzPts val="1200"/>
              <a:buChar char="•"/>
              <a:defRPr b="1" sz="1200"/>
            </a:lvl4pPr>
            <a:lvl5pPr indent="-304800" lvl="4" marL="2286000" algn="l">
              <a:lnSpc>
                <a:spcPct val="120000"/>
              </a:lnSpc>
              <a:spcBef>
                <a:spcPts val="600"/>
              </a:spcBef>
              <a:spcAft>
                <a:spcPts val="0"/>
              </a:spcAft>
              <a:buClr>
                <a:schemeClr val="dk1"/>
              </a:buClr>
              <a:buSzPts val="1200"/>
              <a:buChar char="•"/>
              <a:defRPr b="1" sz="1200"/>
            </a:lvl5pPr>
            <a:lvl6pPr indent="-342900" lvl="5" marL="2743200" algn="l">
              <a:lnSpc>
                <a:spcPct val="120000"/>
              </a:lnSpc>
              <a:spcBef>
                <a:spcPts val="6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2" name="Google Shape;32;p76"/>
          <p:cNvSpPr txBox="1"/>
          <p:nvPr>
            <p:ph idx="2" type="body"/>
          </p:nvPr>
        </p:nvSpPr>
        <p:spPr>
          <a:xfrm>
            <a:off x="4925269" y="2274033"/>
            <a:ext cx="6036544" cy="343665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1"/>
              </a:buClr>
              <a:buSzPts val="1800"/>
              <a:buChar char="•"/>
              <a:defRPr sz="1800"/>
            </a:lvl1pPr>
            <a:lvl2pPr indent="-330200" lvl="1" marL="914400" algn="l">
              <a:lnSpc>
                <a:spcPct val="120000"/>
              </a:lnSpc>
              <a:spcBef>
                <a:spcPts val="600"/>
              </a:spcBef>
              <a:spcAft>
                <a:spcPts val="0"/>
              </a:spcAft>
              <a:buClr>
                <a:schemeClr val="dk1"/>
              </a:buClr>
              <a:buSzPts val="1600"/>
              <a:buChar char="•"/>
              <a:defRPr sz="1600"/>
            </a:lvl2pPr>
            <a:lvl3pPr indent="-317500" lvl="2" marL="1371600" algn="l">
              <a:lnSpc>
                <a:spcPct val="120000"/>
              </a:lnSpc>
              <a:spcBef>
                <a:spcPts val="600"/>
              </a:spcBef>
              <a:spcAft>
                <a:spcPts val="0"/>
              </a:spcAft>
              <a:buClr>
                <a:schemeClr val="dk1"/>
              </a:buClr>
              <a:buSzPts val="1400"/>
              <a:buChar char="•"/>
              <a:defRPr sz="1400"/>
            </a:lvl3pPr>
            <a:lvl4pPr indent="-304800" lvl="3" marL="1828800" algn="l">
              <a:lnSpc>
                <a:spcPct val="120000"/>
              </a:lnSpc>
              <a:spcBef>
                <a:spcPts val="600"/>
              </a:spcBef>
              <a:spcAft>
                <a:spcPts val="0"/>
              </a:spcAft>
              <a:buClr>
                <a:schemeClr val="dk1"/>
              </a:buClr>
              <a:buSzPts val="1200"/>
              <a:buChar char="•"/>
              <a:defRPr sz="1200"/>
            </a:lvl4pPr>
            <a:lvl5pPr indent="-304800" lvl="4" marL="2286000" algn="l">
              <a:lnSpc>
                <a:spcPct val="120000"/>
              </a:lnSpc>
              <a:spcBef>
                <a:spcPts val="600"/>
              </a:spcBef>
              <a:spcAft>
                <a:spcPts val="0"/>
              </a:spcAft>
              <a:buClr>
                <a:schemeClr val="dk1"/>
              </a:buClr>
              <a:buSzPts val="1200"/>
              <a:buChar char="•"/>
              <a:defRPr sz="1200"/>
            </a:lvl5pPr>
            <a:lvl6pPr indent="-342900" lvl="5" marL="2743200" algn="l">
              <a:lnSpc>
                <a:spcPct val="120000"/>
              </a:lnSpc>
              <a:spcBef>
                <a:spcPts val="6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3" name="Google Shape;33;p76"/>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rgbClr val="FFFFFF"/>
                </a:solidFill>
                <a:latin typeface="Gill Sans"/>
                <a:ea typeface="Gill Sans"/>
                <a:cs typeface="Gill Sans"/>
                <a:sym typeface="Gill Sans"/>
              </a:defRPr>
            </a:lvl1pPr>
            <a:lvl2pPr indent="0" lvl="1" marL="0" algn="ctr">
              <a:spcBef>
                <a:spcPts val="0"/>
              </a:spcBef>
              <a:buNone/>
              <a:defRPr sz="1200">
                <a:solidFill>
                  <a:srgbClr val="FFFFFF"/>
                </a:solidFill>
                <a:latin typeface="Gill Sans"/>
                <a:ea typeface="Gill Sans"/>
                <a:cs typeface="Gill Sans"/>
                <a:sym typeface="Gill Sans"/>
              </a:defRPr>
            </a:lvl2pPr>
            <a:lvl3pPr indent="0" lvl="2" marL="0" algn="ctr">
              <a:spcBef>
                <a:spcPts val="0"/>
              </a:spcBef>
              <a:buNone/>
              <a:defRPr sz="1200">
                <a:solidFill>
                  <a:srgbClr val="FFFFFF"/>
                </a:solidFill>
                <a:latin typeface="Gill Sans"/>
                <a:ea typeface="Gill Sans"/>
                <a:cs typeface="Gill Sans"/>
                <a:sym typeface="Gill Sans"/>
              </a:defRPr>
            </a:lvl3pPr>
            <a:lvl4pPr indent="0" lvl="3" marL="0" algn="ctr">
              <a:spcBef>
                <a:spcPts val="0"/>
              </a:spcBef>
              <a:buNone/>
              <a:defRPr sz="1200">
                <a:solidFill>
                  <a:srgbClr val="FFFFFF"/>
                </a:solidFill>
                <a:latin typeface="Gill Sans"/>
                <a:ea typeface="Gill Sans"/>
                <a:cs typeface="Gill Sans"/>
                <a:sym typeface="Gill Sans"/>
              </a:defRPr>
            </a:lvl4pPr>
            <a:lvl5pPr indent="0" lvl="4" marL="0" algn="ctr">
              <a:spcBef>
                <a:spcPts val="0"/>
              </a:spcBef>
              <a:buNone/>
              <a:defRPr sz="1200">
                <a:solidFill>
                  <a:srgbClr val="FFFFFF"/>
                </a:solidFill>
                <a:latin typeface="Gill Sans"/>
                <a:ea typeface="Gill Sans"/>
                <a:cs typeface="Gill Sans"/>
                <a:sym typeface="Gill Sans"/>
              </a:defRPr>
            </a:lvl5pPr>
            <a:lvl6pPr indent="0" lvl="5" marL="0" algn="ctr">
              <a:spcBef>
                <a:spcPts val="0"/>
              </a:spcBef>
              <a:buNone/>
              <a:defRPr sz="1200">
                <a:solidFill>
                  <a:srgbClr val="FFFFFF"/>
                </a:solidFill>
                <a:latin typeface="Gill Sans"/>
                <a:ea typeface="Gill Sans"/>
                <a:cs typeface="Gill Sans"/>
                <a:sym typeface="Gill Sans"/>
              </a:defRPr>
            </a:lvl6pPr>
            <a:lvl7pPr indent="0" lvl="6" marL="0" algn="ctr">
              <a:spcBef>
                <a:spcPts val="0"/>
              </a:spcBef>
              <a:buNone/>
              <a:defRPr sz="1200">
                <a:solidFill>
                  <a:srgbClr val="FFFFFF"/>
                </a:solidFill>
                <a:latin typeface="Gill Sans"/>
                <a:ea typeface="Gill Sans"/>
                <a:cs typeface="Gill Sans"/>
                <a:sym typeface="Gill Sans"/>
              </a:defRPr>
            </a:lvl7pPr>
            <a:lvl8pPr indent="0" lvl="7" marL="0" algn="ctr">
              <a:spcBef>
                <a:spcPts val="0"/>
              </a:spcBef>
              <a:buNone/>
              <a:defRPr sz="1200">
                <a:solidFill>
                  <a:srgbClr val="FFFFFF"/>
                </a:solidFill>
                <a:latin typeface="Gill Sans"/>
                <a:ea typeface="Gill Sans"/>
                <a:cs typeface="Gill Sans"/>
                <a:sym typeface="Gill Sans"/>
              </a:defRPr>
            </a:lvl8pPr>
            <a:lvl9pPr indent="0" lvl="8" marL="0" algn="ctr">
              <a:spcBef>
                <a:spcPts val="0"/>
              </a:spcBef>
              <a:buNone/>
              <a:defRPr sz="12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3" showMasterSp="0">
  <p:cSld name="Title and 2 Column 3">
    <p:spTree>
      <p:nvGrpSpPr>
        <p:cNvPr id="34" name="Shape 34"/>
        <p:cNvGrpSpPr/>
        <p:nvPr/>
      </p:nvGrpSpPr>
      <p:grpSpPr>
        <a:xfrm>
          <a:off x="0" y="0"/>
          <a:ext cx="0" cy="0"/>
          <a:chOff x="0" y="0"/>
          <a:chExt cx="0" cy="0"/>
        </a:xfrm>
      </p:grpSpPr>
      <p:sp>
        <p:nvSpPr>
          <p:cNvPr id="35" name="Google Shape;35;p77"/>
          <p:cNvSpPr/>
          <p:nvPr/>
        </p:nvSpPr>
        <p:spPr>
          <a:xfrm>
            <a:off x="8991645" y="3657688"/>
            <a:ext cx="3200357" cy="3200320"/>
          </a:xfrm>
          <a:custGeom>
            <a:rect b="b" l="l" r="r" t="t"/>
            <a:pathLst>
              <a:path extrusionOk="0" h="3200320" w="3200357">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rgbClr val="7C1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 name="Google Shape;36;p77"/>
          <p:cNvSpPr/>
          <p:nvPr/>
        </p:nvSpPr>
        <p:spPr>
          <a:xfrm rot="5400000">
            <a:off x="-2992038" y="2992045"/>
            <a:ext cx="6858000" cy="873925"/>
          </a:xfrm>
          <a:prstGeom prst="rect">
            <a:avLst/>
          </a:prstGeom>
          <a:solidFill>
            <a:srgbClr val="7C1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 name="Google Shape;37;p77"/>
          <p:cNvSpPr/>
          <p:nvPr/>
        </p:nvSpPr>
        <p:spPr>
          <a:xfrm rot="10800000">
            <a:off x="1" y="0"/>
            <a:ext cx="1745673" cy="877824"/>
          </a:xfrm>
          <a:custGeom>
            <a:rect b="b" l="l" r="r" t="t"/>
            <a:pathLst>
              <a:path extrusionOk="0" h="2285974" w="4572000">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rgbClr val="F2B3D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 name="Google Shape;38;p77"/>
          <p:cNvSpPr txBox="1"/>
          <p:nvPr>
            <p:ph type="title"/>
          </p:nvPr>
        </p:nvSpPr>
        <p:spPr>
          <a:xfrm>
            <a:off x="1371598" y="369277"/>
            <a:ext cx="9590215" cy="170851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BA2169"/>
              </a:buClr>
              <a:buSzPts val="3600"/>
              <a:buFont typeface="Gill Sans"/>
              <a:buNone/>
              <a:defRPr sz="3600">
                <a:solidFill>
                  <a:srgbClr val="BA216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7"/>
          <p:cNvSpPr txBox="1"/>
          <p:nvPr>
            <p:ph idx="1" type="body"/>
          </p:nvPr>
        </p:nvSpPr>
        <p:spPr>
          <a:xfrm>
            <a:off x="1369269" y="2284193"/>
            <a:ext cx="6036544" cy="343665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1"/>
              </a:buClr>
              <a:buSzPts val="1800"/>
              <a:buChar char="•"/>
              <a:defRPr sz="1800"/>
            </a:lvl1pPr>
            <a:lvl2pPr indent="-330200" lvl="1" marL="914400" algn="l">
              <a:lnSpc>
                <a:spcPct val="120000"/>
              </a:lnSpc>
              <a:spcBef>
                <a:spcPts val="600"/>
              </a:spcBef>
              <a:spcAft>
                <a:spcPts val="0"/>
              </a:spcAft>
              <a:buClr>
                <a:schemeClr val="dk1"/>
              </a:buClr>
              <a:buSzPts val="1600"/>
              <a:buChar char="•"/>
              <a:defRPr sz="1600"/>
            </a:lvl2pPr>
            <a:lvl3pPr indent="-317500" lvl="2" marL="1371600" algn="l">
              <a:lnSpc>
                <a:spcPct val="120000"/>
              </a:lnSpc>
              <a:spcBef>
                <a:spcPts val="600"/>
              </a:spcBef>
              <a:spcAft>
                <a:spcPts val="0"/>
              </a:spcAft>
              <a:buClr>
                <a:schemeClr val="dk1"/>
              </a:buClr>
              <a:buSzPts val="1400"/>
              <a:buChar char="•"/>
              <a:defRPr sz="1400"/>
            </a:lvl3pPr>
            <a:lvl4pPr indent="-304800" lvl="3" marL="1828800" algn="l">
              <a:lnSpc>
                <a:spcPct val="120000"/>
              </a:lnSpc>
              <a:spcBef>
                <a:spcPts val="600"/>
              </a:spcBef>
              <a:spcAft>
                <a:spcPts val="0"/>
              </a:spcAft>
              <a:buClr>
                <a:schemeClr val="dk1"/>
              </a:buClr>
              <a:buSzPts val="1200"/>
              <a:buChar char="•"/>
              <a:defRPr sz="1200"/>
            </a:lvl4pPr>
            <a:lvl5pPr indent="-304800" lvl="4" marL="2286000" algn="l">
              <a:lnSpc>
                <a:spcPct val="120000"/>
              </a:lnSpc>
              <a:spcBef>
                <a:spcPts val="600"/>
              </a:spcBef>
              <a:spcAft>
                <a:spcPts val="0"/>
              </a:spcAft>
              <a:buClr>
                <a:schemeClr val="dk1"/>
              </a:buClr>
              <a:buSzPts val="1200"/>
              <a:buChar char="•"/>
              <a:defRPr sz="1200"/>
            </a:lvl5pPr>
            <a:lvl6pPr indent="-342900" lvl="5" marL="2743200" algn="l">
              <a:lnSpc>
                <a:spcPct val="120000"/>
              </a:lnSpc>
              <a:spcBef>
                <a:spcPts val="6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0" name="Google Shape;40;p77"/>
          <p:cNvSpPr txBox="1"/>
          <p:nvPr>
            <p:ph idx="2" type="body"/>
          </p:nvPr>
        </p:nvSpPr>
        <p:spPr>
          <a:xfrm>
            <a:off x="7708899" y="2284193"/>
            <a:ext cx="3252914" cy="343665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1"/>
              </a:buClr>
              <a:buSzPts val="1800"/>
              <a:buChar char="•"/>
              <a:defRPr b="1" sz="1800"/>
            </a:lvl1pPr>
            <a:lvl2pPr indent="-330200" lvl="1" marL="914400" algn="l">
              <a:lnSpc>
                <a:spcPct val="120000"/>
              </a:lnSpc>
              <a:spcBef>
                <a:spcPts val="600"/>
              </a:spcBef>
              <a:spcAft>
                <a:spcPts val="0"/>
              </a:spcAft>
              <a:buClr>
                <a:schemeClr val="dk1"/>
              </a:buClr>
              <a:buSzPts val="1600"/>
              <a:buChar char="•"/>
              <a:defRPr b="1" sz="1600"/>
            </a:lvl2pPr>
            <a:lvl3pPr indent="-317500" lvl="2" marL="1371600" algn="l">
              <a:lnSpc>
                <a:spcPct val="120000"/>
              </a:lnSpc>
              <a:spcBef>
                <a:spcPts val="600"/>
              </a:spcBef>
              <a:spcAft>
                <a:spcPts val="0"/>
              </a:spcAft>
              <a:buClr>
                <a:schemeClr val="dk1"/>
              </a:buClr>
              <a:buSzPts val="1400"/>
              <a:buChar char="•"/>
              <a:defRPr b="1" sz="1400"/>
            </a:lvl3pPr>
            <a:lvl4pPr indent="-304800" lvl="3" marL="1828800" algn="l">
              <a:lnSpc>
                <a:spcPct val="120000"/>
              </a:lnSpc>
              <a:spcBef>
                <a:spcPts val="600"/>
              </a:spcBef>
              <a:spcAft>
                <a:spcPts val="0"/>
              </a:spcAft>
              <a:buClr>
                <a:schemeClr val="dk1"/>
              </a:buClr>
              <a:buSzPts val="1200"/>
              <a:buChar char="•"/>
              <a:defRPr b="1" sz="1200"/>
            </a:lvl4pPr>
            <a:lvl5pPr indent="-304800" lvl="4" marL="2286000" algn="l">
              <a:lnSpc>
                <a:spcPct val="120000"/>
              </a:lnSpc>
              <a:spcBef>
                <a:spcPts val="600"/>
              </a:spcBef>
              <a:spcAft>
                <a:spcPts val="0"/>
              </a:spcAft>
              <a:buClr>
                <a:schemeClr val="dk1"/>
              </a:buClr>
              <a:buSzPts val="1200"/>
              <a:buChar char="•"/>
              <a:defRPr b="1" sz="1200"/>
            </a:lvl5pPr>
            <a:lvl6pPr indent="-342900" lvl="5" marL="2743200" algn="l">
              <a:lnSpc>
                <a:spcPct val="120000"/>
              </a:lnSpc>
              <a:spcBef>
                <a:spcPts val="6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1" name="Google Shape;41;p77"/>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rgbClr val="FFFFFF"/>
                </a:solidFill>
                <a:latin typeface="Gill Sans"/>
                <a:ea typeface="Gill Sans"/>
                <a:cs typeface="Gill Sans"/>
                <a:sym typeface="Gill Sans"/>
              </a:defRPr>
            </a:lvl1pPr>
            <a:lvl2pPr indent="0" lvl="1" marL="0" algn="ctr">
              <a:spcBef>
                <a:spcPts val="0"/>
              </a:spcBef>
              <a:buNone/>
              <a:defRPr sz="1200">
                <a:solidFill>
                  <a:srgbClr val="FFFFFF"/>
                </a:solidFill>
                <a:latin typeface="Gill Sans"/>
                <a:ea typeface="Gill Sans"/>
                <a:cs typeface="Gill Sans"/>
                <a:sym typeface="Gill Sans"/>
              </a:defRPr>
            </a:lvl2pPr>
            <a:lvl3pPr indent="0" lvl="2" marL="0" algn="ctr">
              <a:spcBef>
                <a:spcPts val="0"/>
              </a:spcBef>
              <a:buNone/>
              <a:defRPr sz="1200">
                <a:solidFill>
                  <a:srgbClr val="FFFFFF"/>
                </a:solidFill>
                <a:latin typeface="Gill Sans"/>
                <a:ea typeface="Gill Sans"/>
                <a:cs typeface="Gill Sans"/>
                <a:sym typeface="Gill Sans"/>
              </a:defRPr>
            </a:lvl3pPr>
            <a:lvl4pPr indent="0" lvl="3" marL="0" algn="ctr">
              <a:spcBef>
                <a:spcPts val="0"/>
              </a:spcBef>
              <a:buNone/>
              <a:defRPr sz="1200">
                <a:solidFill>
                  <a:srgbClr val="FFFFFF"/>
                </a:solidFill>
                <a:latin typeface="Gill Sans"/>
                <a:ea typeface="Gill Sans"/>
                <a:cs typeface="Gill Sans"/>
                <a:sym typeface="Gill Sans"/>
              </a:defRPr>
            </a:lvl4pPr>
            <a:lvl5pPr indent="0" lvl="4" marL="0" algn="ctr">
              <a:spcBef>
                <a:spcPts val="0"/>
              </a:spcBef>
              <a:buNone/>
              <a:defRPr sz="1200">
                <a:solidFill>
                  <a:srgbClr val="FFFFFF"/>
                </a:solidFill>
                <a:latin typeface="Gill Sans"/>
                <a:ea typeface="Gill Sans"/>
                <a:cs typeface="Gill Sans"/>
                <a:sym typeface="Gill Sans"/>
              </a:defRPr>
            </a:lvl5pPr>
            <a:lvl6pPr indent="0" lvl="5" marL="0" algn="ctr">
              <a:spcBef>
                <a:spcPts val="0"/>
              </a:spcBef>
              <a:buNone/>
              <a:defRPr sz="1200">
                <a:solidFill>
                  <a:srgbClr val="FFFFFF"/>
                </a:solidFill>
                <a:latin typeface="Gill Sans"/>
                <a:ea typeface="Gill Sans"/>
                <a:cs typeface="Gill Sans"/>
                <a:sym typeface="Gill Sans"/>
              </a:defRPr>
            </a:lvl6pPr>
            <a:lvl7pPr indent="0" lvl="6" marL="0" algn="ctr">
              <a:spcBef>
                <a:spcPts val="0"/>
              </a:spcBef>
              <a:buNone/>
              <a:defRPr sz="1200">
                <a:solidFill>
                  <a:srgbClr val="FFFFFF"/>
                </a:solidFill>
                <a:latin typeface="Gill Sans"/>
                <a:ea typeface="Gill Sans"/>
                <a:cs typeface="Gill Sans"/>
                <a:sym typeface="Gill Sans"/>
              </a:defRPr>
            </a:lvl7pPr>
            <a:lvl8pPr indent="0" lvl="7" marL="0" algn="ctr">
              <a:spcBef>
                <a:spcPts val="0"/>
              </a:spcBef>
              <a:buNone/>
              <a:defRPr sz="1200">
                <a:solidFill>
                  <a:srgbClr val="FFFFFF"/>
                </a:solidFill>
                <a:latin typeface="Gill Sans"/>
                <a:ea typeface="Gill Sans"/>
                <a:cs typeface="Gill Sans"/>
                <a:sym typeface="Gill Sans"/>
              </a:defRPr>
            </a:lvl8pPr>
            <a:lvl9pPr indent="0" lvl="8" marL="0" algn="ctr">
              <a:spcBef>
                <a:spcPts val="0"/>
              </a:spcBef>
              <a:buNone/>
              <a:defRPr sz="12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78"/>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8"/>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45" name="Google Shape;45;p7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8"/>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8"/>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78"/>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 name="Shape 49"/>
        <p:cNvGrpSpPr/>
        <p:nvPr/>
      </p:nvGrpSpPr>
      <p:grpSpPr>
        <a:xfrm>
          <a:off x="0" y="0"/>
          <a:ext cx="0" cy="0"/>
          <a:chOff x="0" y="0"/>
          <a:chExt cx="0" cy="0"/>
        </a:xfrm>
      </p:grpSpPr>
      <p:sp>
        <p:nvSpPr>
          <p:cNvPr id="50" name="Google Shape;50;p79"/>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9"/>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2" name="Google Shape;52;p7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5" name="Google Shape;55;p79"/>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80"/>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0"/>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59" name="Google Shape;59;p8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2" name="Google Shape;62;p80"/>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 name="Shape 63"/>
        <p:cNvGrpSpPr/>
        <p:nvPr/>
      </p:nvGrpSpPr>
      <p:grpSpPr>
        <a:xfrm>
          <a:off x="0" y="0"/>
          <a:ext cx="0" cy="0"/>
          <a:chOff x="0" y="0"/>
          <a:chExt cx="0" cy="0"/>
        </a:xfrm>
      </p:grpSpPr>
      <p:sp>
        <p:nvSpPr>
          <p:cNvPr id="64" name="Google Shape;64;p81"/>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81"/>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81"/>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7" name="Google Shape;67;p8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0" name="Google Shape;70;p81"/>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82"/>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82"/>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74" name="Google Shape;74;p82"/>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5" name="Google Shape;75;p82"/>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76" name="Google Shape;76;p82"/>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7" name="Google Shape;77;p8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82"/>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8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8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6" name="Google Shape;86;p83"/>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74"/>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74"/>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12" name="Google Shape;12;p7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74"/>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4" name="Google Shape;14;p7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5" name="Google Shape;15;p7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6" name="Google Shape;16;p7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Gill Sans"/>
                <a:ea typeface="Gill Sans"/>
                <a:cs typeface="Gill Sans"/>
                <a:sym typeface="Gill Sans"/>
              </a:defRPr>
            </a:lvl1pPr>
            <a:lvl2pPr indent="0" lvl="1" marL="0" marR="0" rtl="0" algn="r">
              <a:spcBef>
                <a:spcPts val="0"/>
              </a:spcBef>
              <a:buNone/>
              <a:defRPr b="0" i="0" sz="2800" u="none" cap="none" strike="noStrike">
                <a:solidFill>
                  <a:schemeClr val="accent1"/>
                </a:solidFill>
                <a:latin typeface="Gill Sans"/>
                <a:ea typeface="Gill Sans"/>
                <a:cs typeface="Gill Sans"/>
                <a:sym typeface="Gill Sans"/>
              </a:defRPr>
            </a:lvl2pPr>
            <a:lvl3pPr indent="0" lvl="2" marL="0" marR="0" rtl="0" algn="r">
              <a:spcBef>
                <a:spcPts val="0"/>
              </a:spcBef>
              <a:buNone/>
              <a:defRPr b="0" i="0" sz="2800" u="none" cap="none" strike="noStrike">
                <a:solidFill>
                  <a:schemeClr val="accent1"/>
                </a:solidFill>
                <a:latin typeface="Gill Sans"/>
                <a:ea typeface="Gill Sans"/>
                <a:cs typeface="Gill Sans"/>
                <a:sym typeface="Gill Sans"/>
              </a:defRPr>
            </a:lvl3pPr>
            <a:lvl4pPr indent="0" lvl="3" marL="0" marR="0" rtl="0" algn="r">
              <a:spcBef>
                <a:spcPts val="0"/>
              </a:spcBef>
              <a:buNone/>
              <a:defRPr b="0" i="0" sz="2800" u="none" cap="none" strike="noStrike">
                <a:solidFill>
                  <a:schemeClr val="accent1"/>
                </a:solidFill>
                <a:latin typeface="Gill Sans"/>
                <a:ea typeface="Gill Sans"/>
                <a:cs typeface="Gill Sans"/>
                <a:sym typeface="Gill Sans"/>
              </a:defRPr>
            </a:lvl4pPr>
            <a:lvl5pPr indent="0" lvl="4" marL="0" marR="0" rtl="0" algn="r">
              <a:spcBef>
                <a:spcPts val="0"/>
              </a:spcBef>
              <a:buNone/>
              <a:defRPr b="0" i="0" sz="2800" u="none" cap="none" strike="noStrike">
                <a:solidFill>
                  <a:schemeClr val="accent1"/>
                </a:solidFill>
                <a:latin typeface="Gill Sans"/>
                <a:ea typeface="Gill Sans"/>
                <a:cs typeface="Gill Sans"/>
                <a:sym typeface="Gill Sans"/>
              </a:defRPr>
            </a:lvl5pPr>
            <a:lvl6pPr indent="0" lvl="5" marL="0" marR="0" rtl="0" algn="r">
              <a:spcBef>
                <a:spcPts val="0"/>
              </a:spcBef>
              <a:buNone/>
              <a:defRPr b="0" i="0" sz="2800" u="none" cap="none" strike="noStrike">
                <a:solidFill>
                  <a:schemeClr val="accent1"/>
                </a:solidFill>
                <a:latin typeface="Gill Sans"/>
                <a:ea typeface="Gill Sans"/>
                <a:cs typeface="Gill Sans"/>
                <a:sym typeface="Gill Sans"/>
              </a:defRPr>
            </a:lvl6pPr>
            <a:lvl7pPr indent="0" lvl="6" marL="0" marR="0" rtl="0" algn="r">
              <a:spcBef>
                <a:spcPts val="0"/>
              </a:spcBef>
              <a:buNone/>
              <a:defRPr b="0" i="0" sz="2800" u="none" cap="none" strike="noStrike">
                <a:solidFill>
                  <a:schemeClr val="accent1"/>
                </a:solidFill>
                <a:latin typeface="Gill Sans"/>
                <a:ea typeface="Gill Sans"/>
                <a:cs typeface="Gill Sans"/>
                <a:sym typeface="Gill Sans"/>
              </a:defRPr>
            </a:lvl7pPr>
            <a:lvl8pPr indent="0" lvl="7" marL="0" marR="0" rtl="0" algn="r">
              <a:spcBef>
                <a:spcPts val="0"/>
              </a:spcBef>
              <a:buNone/>
              <a:defRPr b="0" i="0" sz="2800" u="none" cap="none" strike="noStrike">
                <a:solidFill>
                  <a:schemeClr val="accent1"/>
                </a:solidFill>
                <a:latin typeface="Gill Sans"/>
                <a:ea typeface="Gill Sans"/>
                <a:cs typeface="Gill Sans"/>
                <a:sym typeface="Gill Sans"/>
              </a:defRPr>
            </a:lvl8pPr>
            <a:lvl9pPr indent="0" lvl="8" marL="0" marR="0" rtl="0" algn="r">
              <a:spcBef>
                <a:spcPts val="0"/>
              </a:spcBef>
              <a:buNone/>
              <a:defRPr b="0" i="0" sz="28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74"/>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32.png"/><Relationship Id="rId7"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66.png"/><Relationship Id="rId5" Type="http://schemas.openxmlformats.org/officeDocument/2006/relationships/image" Target="../media/image39.png"/><Relationship Id="rId6"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63.png"/><Relationship Id="rId5"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1.jpg"/><Relationship Id="rId4" Type="http://schemas.openxmlformats.org/officeDocument/2006/relationships/image" Target="../media/image4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6.jp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9.jp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8.png"/><Relationship Id="rId4" Type="http://schemas.openxmlformats.org/officeDocument/2006/relationships/image" Target="../media/image5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5.jp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7.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2.jpg"/><Relationship Id="rId4" Type="http://schemas.openxmlformats.org/officeDocument/2006/relationships/image" Target="../media/image71.jpg"/><Relationship Id="rId5" Type="http://schemas.openxmlformats.org/officeDocument/2006/relationships/image" Target="../media/image70.jpg"/><Relationship Id="rId6" Type="http://schemas.openxmlformats.org/officeDocument/2006/relationships/image" Target="../media/image7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3.jpg"/><Relationship Id="rId4" Type="http://schemas.openxmlformats.org/officeDocument/2006/relationships/image" Target="../media/image7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6.jpg"/><Relationship Id="rId4" Type="http://schemas.openxmlformats.org/officeDocument/2006/relationships/image" Target="../media/image7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5.png"/><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4.jp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2.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8.jpg"/><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2"/>
        </a:solidFill>
      </p:bgPr>
    </p:bg>
    <p:spTree>
      <p:nvGrpSpPr>
        <p:cNvPr id="156" name="Shape 156"/>
        <p:cNvGrpSpPr/>
        <p:nvPr/>
      </p:nvGrpSpPr>
      <p:grpSpPr>
        <a:xfrm>
          <a:off x="0" y="0"/>
          <a:ext cx="0" cy="0"/>
          <a:chOff x="0" y="0"/>
          <a:chExt cx="0" cy="0"/>
        </a:xfrm>
      </p:grpSpPr>
      <p:pic>
        <p:nvPicPr>
          <p:cNvPr descr="A blue car and coins next to a building&#10;&#10;Description automatically generated" id="157" name="Google Shape;157;p1"/>
          <p:cNvPicPr preferRelativeResize="0"/>
          <p:nvPr>
            <p:ph idx="1" type="body"/>
          </p:nvPr>
        </p:nvPicPr>
        <p:blipFill rotWithShape="1">
          <a:blip r:embed="rId3">
            <a:alphaModFix/>
          </a:blip>
          <a:srcRect b="0" l="0" r="0" t="0"/>
          <a:stretch/>
        </p:blipFill>
        <p:spPr>
          <a:xfrm>
            <a:off x="1010094" y="-494739"/>
            <a:ext cx="9962706" cy="8575483"/>
          </a:xfrm>
          <a:prstGeom prst="rect">
            <a:avLst/>
          </a:prstGeom>
          <a:noFill/>
          <a:ln>
            <a:noFill/>
          </a:ln>
        </p:spPr>
      </p:pic>
      <p:sp>
        <p:nvSpPr>
          <p:cNvPr id="158" name="Google Shape;158;p1"/>
          <p:cNvSpPr txBox="1"/>
          <p:nvPr/>
        </p:nvSpPr>
        <p:spPr>
          <a:xfrm>
            <a:off x="2721936" y="318978"/>
            <a:ext cx="774050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400" u="none" cap="none" strike="noStrike">
                <a:solidFill>
                  <a:schemeClr val="dk1"/>
                </a:solidFill>
                <a:latin typeface="Gill Sans"/>
                <a:ea typeface="Gill Sans"/>
                <a:cs typeface="Gill Sans"/>
                <a:sym typeface="Gill Sans"/>
              </a:rPr>
              <a:t>BANK LOAN CASE STUDY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nvSpPr>
        <p:spPr>
          <a:xfrm>
            <a:off x="1221921" y="569031"/>
            <a:ext cx="9748157" cy="594060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222222"/>
                </a:solidFill>
                <a:latin typeface="Times New Roman"/>
                <a:ea typeface="Times New Roman"/>
                <a:cs typeface="Times New Roman"/>
                <a:sym typeface="Times New Roman"/>
              </a:rPr>
              <a:t>6. Dependents and Loan Approval:</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Applicants with more dependents are slightly less likely to be approved for loans,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possibly due to increased financial responsibilities.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TECHNIQUES AND TOOLS USED:</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Microsoft Excel 365:</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Data Cleaning: Utilized Excel functions to handle missing values and ensure data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quality.</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Exploratory Data Analysis (EDA): Conducted EDA using descriptive statistics,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histograms, scatter plots, and heatmaps to identify key patterns and relationships.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Correlation Analysis: Applied Excel's `CORREL` function and conditional formatting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to create a correlation matrix and visualize relationships between variables.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Visualization: Created charts and graphs to effectively communicate findings and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insights.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These insights provide valuable information to optimize the bank's loan approval process, reduce default risks, and enhance customer satisfaction. By leveraging Microsoft Excel 365, the project successfully identified critical factors influencing loan approvals and provided actionable recommendations.</a:t>
            </a:r>
            <a:endParaRPr sz="16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1"/>
          <p:cNvSpPr txBox="1"/>
          <p:nvPr/>
        </p:nvSpPr>
        <p:spPr>
          <a:xfrm>
            <a:off x="1379954" y="1068762"/>
            <a:ext cx="10972800" cy="425244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800">
                <a:solidFill>
                  <a:srgbClr val="222222"/>
                </a:solidFill>
                <a:latin typeface="Arial"/>
                <a:ea typeface="Arial"/>
                <a:cs typeface="Arial"/>
                <a:sym typeface="Arial"/>
              </a:rPr>
              <a:t>RESULT:</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Achievements: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1. Identification of Key Variables: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Successfully identified crucial factors influencing loan approval decisions, such as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applicant income, credit history, debt-to-income ratio, and number of dependents.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Pinpointed correlations between these variables and their impact on loan outcomes.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2. Comprehensive Data Analysis: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Conducted thorough exploratory data analysis (EDA) to uncover patterns and trends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within the data.</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Created visualizations such as histograms, scatter plots, and heatmaps to present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insights effectively.</a:t>
            </a:r>
            <a:endParaRPr sz="16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txBox="1"/>
          <p:nvPr/>
        </p:nvSpPr>
        <p:spPr>
          <a:xfrm>
            <a:off x="1219200" y="941361"/>
            <a:ext cx="10972800" cy="496033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222222"/>
                </a:solidFill>
                <a:latin typeface="Times New Roman"/>
                <a:ea typeface="Times New Roman"/>
                <a:cs typeface="Times New Roman"/>
                <a:sym typeface="Times New Roman"/>
              </a:rPr>
              <a:t>3. Actionable Insights and Recommendations: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Derived actionable insights from the analysis, leading to practical recommendations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for the bank.</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Suggested strategies to improve the loan approval process, reduce default risks, and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enhance customer satisfaction.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4. Enhanced Decision-Making:</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Provided the bank with data-driven insights to make informed decisions on loan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approvals.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Enabled the bank to better understand the characteristics of applicants who are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likely to be approved or denied loans.</a:t>
            </a:r>
            <a:endParaRPr/>
          </a:p>
          <a:p>
            <a:pPr indent="0" lvl="0" marL="0" marR="0" rtl="0" algn="l">
              <a:lnSpc>
                <a:spcPct val="115000"/>
              </a:lnSpc>
              <a:spcBef>
                <a:spcPts val="800"/>
              </a:spcBef>
              <a:spcAft>
                <a:spcPts val="0"/>
              </a:spcAft>
              <a:buNone/>
            </a:pPr>
            <a:r>
              <a:rPr lang="en-US" sz="1800">
                <a:solidFill>
                  <a:srgbClr val="222222"/>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rgbClr val="222222"/>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t/>
            </a:r>
            <a:endParaRPr sz="10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nvSpPr>
        <p:spPr>
          <a:xfrm>
            <a:off x="1430383" y="749482"/>
            <a:ext cx="9029700" cy="5661037"/>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222222"/>
                </a:solidFill>
                <a:latin typeface="Times New Roman"/>
                <a:ea typeface="Times New Roman"/>
                <a:cs typeface="Times New Roman"/>
                <a:sym typeface="Times New Roman"/>
              </a:rPr>
              <a:t>Contribution to Understanding:</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Deeper Insight into Loan Approval Factors: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Gained a comprehensive understanding of the factors that significantly impact loan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approval decisions.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Recognized the importance of financial stability, credit history, and demographic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factors in the loan approval process.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Improved Analytical Skills: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Enhanced proficiency in using Microsoft Excel 365 for data analysis and visualization.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Developed skills in cleaning, organizing, and analyzing large datasets, as well as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interpreting complex statistical relationships.</a:t>
            </a:r>
            <a:endParaRPr/>
          </a:p>
          <a:p>
            <a:pPr indent="0" lvl="0" marL="0" marR="0" rtl="0" algn="l">
              <a:lnSpc>
                <a:spcPct val="115000"/>
              </a:lnSpc>
              <a:spcBef>
                <a:spcPts val="800"/>
              </a:spcBef>
              <a:spcAft>
                <a:spcPts val="0"/>
              </a:spcAft>
              <a:buNone/>
            </a:pPr>
            <a:r>
              <a:rPr lang="en-US" sz="1800">
                <a:solidFill>
                  <a:srgbClr val="222222"/>
                </a:solidFill>
                <a:latin typeface="Arial"/>
                <a:ea typeface="Arial"/>
                <a:cs typeface="Arial"/>
                <a:sym typeface="Arial"/>
              </a:rPr>
              <a:t>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t/>
            </a:r>
            <a:endParaRPr sz="10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rgbClr val="222222"/>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rgbClr val="222222"/>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t/>
            </a:r>
            <a:endParaRPr sz="10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nvSpPr>
        <p:spPr>
          <a:xfrm>
            <a:off x="1384663" y="791355"/>
            <a:ext cx="9029700" cy="527529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222222"/>
                </a:solidFill>
                <a:latin typeface="Times New Roman"/>
                <a:ea typeface="Times New Roman"/>
                <a:cs typeface="Times New Roman"/>
                <a:sym typeface="Times New Roman"/>
              </a:rPr>
              <a:t>- Data-Driven Decision Making:</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Emphasized the value of data-driven approaches in financial decision-making.</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Demonstrated how analytical techniques can optimize business processes and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improve outcomes.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Practical Applications: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Provided practical recommendations that can be directly applied by the bank to refine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their loan approval criteria and processes.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Highlighted the importance of continuous data analysis to adapt to changing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economic conditions and applicant profiles.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rgbClr val="222222"/>
                </a:solidFill>
                <a:latin typeface="Arial"/>
                <a:ea typeface="Arial"/>
                <a:cs typeface="Arial"/>
                <a:sym typeface="Arial"/>
              </a:rPr>
              <a:t>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t/>
            </a:r>
            <a:endParaRPr sz="10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rgbClr val="222222"/>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rgbClr val="222222"/>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t/>
            </a:r>
            <a:endParaRPr sz="10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5"/>
          <p:cNvSpPr txBox="1"/>
          <p:nvPr>
            <p:ph type="title"/>
          </p:nvPr>
        </p:nvSpPr>
        <p:spPr>
          <a:xfrm>
            <a:off x="1085848" y="746467"/>
            <a:ext cx="9590215" cy="170851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BA2169"/>
              </a:buClr>
              <a:buSzPts val="2000"/>
              <a:buFont typeface="Gill Sans"/>
              <a:buNone/>
            </a:pPr>
            <a:r>
              <a:rPr lang="en-US" sz="2000"/>
              <a:t>PROPORTION OF MISSING VALUES</a:t>
            </a:r>
            <a:endParaRPr/>
          </a:p>
        </p:txBody>
      </p:sp>
      <p:sp>
        <p:nvSpPr>
          <p:cNvPr id="238" name="Google Shape;238;p15"/>
          <p:cNvSpPr txBox="1"/>
          <p:nvPr>
            <p:ph idx="1" type="body"/>
          </p:nvPr>
        </p:nvSpPr>
        <p:spPr>
          <a:xfrm>
            <a:off x="1085848" y="1356039"/>
            <a:ext cx="6675122" cy="3436653"/>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1600"/>
              <a:buNone/>
            </a:pPr>
            <a:r>
              <a:rPr b="0" lang="en-US" sz="1600"/>
              <a:t>Used conditional formatting – new Rule – Format only cells that contain – format only that contain section –blanks –format </a:t>
            </a:r>
            <a:endParaRPr/>
          </a:p>
          <a:p>
            <a:pPr indent="0" lvl="0" marL="0" rtl="0" algn="l">
              <a:lnSpc>
                <a:spcPct val="120000"/>
              </a:lnSpc>
              <a:spcBef>
                <a:spcPts val="600"/>
              </a:spcBef>
              <a:spcAft>
                <a:spcPts val="0"/>
              </a:spcAft>
              <a:buSzPts val="1600"/>
              <a:buNone/>
            </a:pPr>
            <a:r>
              <a:rPr b="0" lang="en-US" sz="1600"/>
              <a:t>FUNCTIONS USED :</a:t>
            </a:r>
            <a:endParaRPr/>
          </a:p>
          <a:p>
            <a:pPr indent="0" lvl="0" marL="0" rtl="0" algn="l">
              <a:lnSpc>
                <a:spcPct val="120000"/>
              </a:lnSpc>
              <a:spcBef>
                <a:spcPts val="600"/>
              </a:spcBef>
              <a:spcAft>
                <a:spcPts val="0"/>
              </a:spcAft>
              <a:buSzPts val="1600"/>
              <a:buNone/>
            </a:pPr>
            <a:r>
              <a:rPr b="0" lang="en-US" sz="1600"/>
              <a:t>COUNT BLANK FUNCTION</a:t>
            </a:r>
            <a:endParaRPr/>
          </a:p>
          <a:p>
            <a:pPr indent="0" lvl="0" marL="0" rtl="0" algn="l">
              <a:lnSpc>
                <a:spcPct val="120000"/>
              </a:lnSpc>
              <a:spcBef>
                <a:spcPts val="600"/>
              </a:spcBef>
              <a:spcAft>
                <a:spcPts val="0"/>
              </a:spcAft>
              <a:buSzPts val="1600"/>
              <a:buNone/>
            </a:pPr>
            <a:r>
              <a:rPr b="0" lang="en-US" sz="1600"/>
              <a:t>=COUNTBLANK(A:A)</a:t>
            </a:r>
            <a:endParaRPr/>
          </a:p>
          <a:p>
            <a:pPr indent="0" lvl="0" marL="0" rtl="0" algn="l">
              <a:lnSpc>
                <a:spcPct val="120000"/>
              </a:lnSpc>
              <a:spcBef>
                <a:spcPts val="600"/>
              </a:spcBef>
              <a:spcAft>
                <a:spcPts val="0"/>
              </a:spcAft>
              <a:buSzPts val="1600"/>
              <a:buNone/>
            </a:pPr>
            <a:r>
              <a:rPr b="0" lang="en-US" sz="1600"/>
              <a:t>COUNTA FUNCTION</a:t>
            </a:r>
            <a:endParaRPr/>
          </a:p>
          <a:p>
            <a:pPr indent="0" lvl="0" marL="0" rtl="0" algn="l">
              <a:lnSpc>
                <a:spcPct val="120000"/>
              </a:lnSpc>
              <a:spcBef>
                <a:spcPts val="600"/>
              </a:spcBef>
              <a:spcAft>
                <a:spcPts val="0"/>
              </a:spcAft>
              <a:buSzPts val="1600"/>
              <a:buNone/>
            </a:pPr>
            <a:r>
              <a:rPr b="0" lang="en-US" sz="1600"/>
              <a:t>=COUNTA (A:A)</a:t>
            </a:r>
            <a:endParaRPr/>
          </a:p>
          <a:p>
            <a:pPr indent="0" lvl="0" marL="0" rtl="0" algn="l">
              <a:lnSpc>
                <a:spcPct val="120000"/>
              </a:lnSpc>
              <a:spcBef>
                <a:spcPts val="600"/>
              </a:spcBef>
              <a:spcAft>
                <a:spcPts val="0"/>
              </a:spcAft>
              <a:buSzPts val="1600"/>
              <a:buNone/>
            </a:pPr>
            <a:r>
              <a:rPr b="0" lang="en-US" sz="1600"/>
              <a:t>PERCENTAGE FUNCTION</a:t>
            </a:r>
            <a:endParaRPr/>
          </a:p>
          <a:p>
            <a:pPr indent="0" lvl="0" marL="0" rtl="0" algn="l">
              <a:lnSpc>
                <a:spcPct val="120000"/>
              </a:lnSpc>
              <a:spcBef>
                <a:spcPts val="600"/>
              </a:spcBef>
              <a:spcAft>
                <a:spcPts val="0"/>
              </a:spcAft>
              <a:buSzPts val="1600"/>
              <a:buNone/>
            </a:pPr>
            <a:r>
              <a:rPr b="0" lang="en-US" sz="1600"/>
              <a:t>=COUNTBLANK(A:A)/ (COUNT A(A:A) + COUNTBLANK(A:A))* 100</a:t>
            </a:r>
            <a:endParaRPr/>
          </a:p>
        </p:txBody>
      </p:sp>
      <p:sp>
        <p:nvSpPr>
          <p:cNvPr id="239" name="Google Shape;239;p15"/>
          <p:cNvSpPr txBox="1"/>
          <p:nvPr>
            <p:ph idx="2" type="body"/>
          </p:nvPr>
        </p:nvSpPr>
        <p:spPr>
          <a:xfrm>
            <a:off x="1085848" y="4792692"/>
            <a:ext cx="6036544" cy="3436653"/>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1600"/>
              <a:buNone/>
            </a:pPr>
            <a:r>
              <a:rPr lang="en-US" sz="1600"/>
              <a:t>COUNT BLANK used to count the empty missing cells</a:t>
            </a:r>
            <a:endParaRPr/>
          </a:p>
          <a:p>
            <a:pPr indent="0" lvl="0" marL="0" rtl="0" algn="l">
              <a:lnSpc>
                <a:spcPct val="120000"/>
              </a:lnSpc>
              <a:spcBef>
                <a:spcPts val="600"/>
              </a:spcBef>
              <a:spcAft>
                <a:spcPts val="0"/>
              </a:spcAft>
              <a:buSzPts val="1600"/>
              <a:buNone/>
            </a:pPr>
            <a:r>
              <a:rPr lang="en-US" sz="1600"/>
              <a:t>COUNT A is used to count the total no of missing cells</a:t>
            </a:r>
            <a:endParaRPr/>
          </a:p>
          <a:p>
            <a:pPr indent="-114300" lvl="0" marL="228600" rtl="0" algn="l">
              <a:lnSpc>
                <a:spcPct val="120000"/>
              </a:lnSpc>
              <a:spcBef>
                <a:spcPts val="600"/>
              </a:spcBef>
              <a:spcAft>
                <a:spcPts val="0"/>
              </a:spcAft>
              <a:buClr>
                <a:schemeClr val="dk1"/>
              </a:buClr>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6"/>
          <p:cNvSpPr txBox="1"/>
          <p:nvPr>
            <p:ph idx="1" type="body"/>
          </p:nvPr>
        </p:nvSpPr>
        <p:spPr>
          <a:xfrm>
            <a:off x="1338968" y="881168"/>
            <a:ext cx="10247149" cy="3436653"/>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1600"/>
              <a:buNone/>
            </a:pPr>
            <a:r>
              <a:rPr b="0" lang="en-US" sz="1600">
                <a:solidFill>
                  <a:schemeClr val="dk1"/>
                </a:solidFill>
              </a:rPr>
              <a:t>The percentage of missing values is found to quantify the extent of missing data relative to the total no of entries for each variable </a:t>
            </a:r>
            <a:endParaRPr/>
          </a:p>
          <a:p>
            <a:pPr indent="0" lvl="0" marL="0" rtl="0" algn="l">
              <a:lnSpc>
                <a:spcPct val="120000"/>
              </a:lnSpc>
              <a:spcBef>
                <a:spcPts val="600"/>
              </a:spcBef>
              <a:spcAft>
                <a:spcPts val="0"/>
              </a:spcAft>
              <a:buSzPts val="1700"/>
              <a:buNone/>
            </a:pPr>
            <a:r>
              <a:rPr b="0" lang="en-US" sz="1700"/>
              <a:t>percentage function divides the no of missing values by the total no of cells and multiplies by 100</a:t>
            </a:r>
            <a:endParaRPr b="0" sz="1600">
              <a:solidFill>
                <a:schemeClr val="dk1"/>
              </a:solidFil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So I have found percentages of all values</a:t>
            </a:r>
            <a:endParaRPr b="0" sz="1600">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So As by finding percentage of missing values I have found the proportion of the missing values</a:t>
            </a:r>
            <a:endParaRPr/>
          </a:p>
          <a:p>
            <a:pPr indent="0" lvl="0" marL="0" rtl="0" algn="l">
              <a:lnSpc>
                <a:spcPct val="120000"/>
              </a:lnSpc>
              <a:spcBef>
                <a:spcPts val="600"/>
              </a:spcBef>
              <a:spcAft>
                <a:spcPts val="0"/>
              </a:spcAft>
              <a:buSzPts val="1600"/>
              <a:buNone/>
            </a:pPr>
            <a:r>
              <a:t/>
            </a:r>
            <a:endParaRPr b="0" sz="1600">
              <a:latin typeface="Arial"/>
              <a:ea typeface="Arial"/>
              <a:cs typeface="Arial"/>
              <a:sym typeface="Arial"/>
            </a:endParaRPr>
          </a:p>
          <a:p>
            <a:pPr indent="-114300" lvl="0" marL="228600" rtl="0" algn="l">
              <a:lnSpc>
                <a:spcPct val="120000"/>
              </a:lnSpc>
              <a:spcBef>
                <a:spcPts val="600"/>
              </a:spcBef>
              <a:spcAft>
                <a:spcPts val="0"/>
              </a:spcAft>
              <a:buClr>
                <a:schemeClr val="dk1"/>
              </a:buClr>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7"/>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1" name="Google Shape;251;p17"/>
          <p:cNvSpPr txBox="1"/>
          <p:nvPr/>
        </p:nvSpPr>
        <p:spPr>
          <a:xfrm>
            <a:off x="1195038" y="434898"/>
            <a:ext cx="63830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THE COLUMNS  TAKEN  TO FIND  MISSING VALUES :</a:t>
            </a:r>
            <a:endParaRPr/>
          </a:p>
        </p:txBody>
      </p:sp>
      <p:pic>
        <p:nvPicPr>
          <p:cNvPr id="252" name="Google Shape;252;p17"/>
          <p:cNvPicPr preferRelativeResize="0"/>
          <p:nvPr/>
        </p:nvPicPr>
        <p:blipFill rotWithShape="1">
          <a:blip r:embed="rId3">
            <a:alphaModFix/>
          </a:blip>
          <a:srcRect b="0" l="0" r="0" t="0"/>
          <a:stretch/>
        </p:blipFill>
        <p:spPr>
          <a:xfrm>
            <a:off x="1318260" y="983615"/>
            <a:ext cx="9700260" cy="36914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A screenshot of a computer&#10;&#10;Description automatically generated" id="258" name="Google Shape;258;p18"/>
          <p:cNvPicPr preferRelativeResize="0"/>
          <p:nvPr/>
        </p:nvPicPr>
        <p:blipFill rotWithShape="1">
          <a:blip r:embed="rId3">
            <a:alphaModFix/>
          </a:blip>
          <a:srcRect b="0" l="0" r="0" t="0"/>
          <a:stretch/>
        </p:blipFill>
        <p:spPr>
          <a:xfrm>
            <a:off x="1413376" y="1029197"/>
            <a:ext cx="6135688" cy="3338211"/>
          </a:xfrm>
          <a:prstGeom prst="rect">
            <a:avLst/>
          </a:prstGeom>
          <a:noFill/>
          <a:ln>
            <a:noFill/>
          </a:ln>
        </p:spPr>
      </p:pic>
      <p:pic>
        <p:nvPicPr>
          <p:cNvPr descr="A screenshot of a computer&#10;&#10;Description automatically generated" id="259" name="Google Shape;259;p18"/>
          <p:cNvPicPr preferRelativeResize="0"/>
          <p:nvPr/>
        </p:nvPicPr>
        <p:blipFill rotWithShape="1">
          <a:blip r:embed="rId4">
            <a:alphaModFix/>
          </a:blip>
          <a:srcRect b="0" l="0" r="0" t="0"/>
          <a:stretch/>
        </p:blipFill>
        <p:spPr>
          <a:xfrm>
            <a:off x="1413376" y="4367408"/>
            <a:ext cx="6135688" cy="2399803"/>
          </a:xfrm>
          <a:prstGeom prst="rect">
            <a:avLst/>
          </a:prstGeom>
          <a:noFill/>
          <a:ln>
            <a:noFill/>
          </a:ln>
        </p:spPr>
      </p:pic>
      <p:sp>
        <p:nvSpPr>
          <p:cNvPr id="260" name="Google Shape;260;p18"/>
          <p:cNvSpPr txBox="1"/>
          <p:nvPr/>
        </p:nvSpPr>
        <p:spPr>
          <a:xfrm>
            <a:off x="1331842" y="327991"/>
            <a:ext cx="41346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MISSING VALUES &amp; PERCENTAGES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A screenshot of a computer&#10;&#10;Description automatically generated" id="265" name="Google Shape;265;p19"/>
          <p:cNvPicPr preferRelativeResize="0"/>
          <p:nvPr/>
        </p:nvPicPr>
        <p:blipFill rotWithShape="1">
          <a:blip r:embed="rId3">
            <a:alphaModFix/>
          </a:blip>
          <a:srcRect b="0" l="0" r="0" t="0"/>
          <a:stretch/>
        </p:blipFill>
        <p:spPr>
          <a:xfrm>
            <a:off x="1203961" y="312235"/>
            <a:ext cx="6135688" cy="1010316"/>
          </a:xfrm>
          <a:prstGeom prst="rect">
            <a:avLst/>
          </a:prstGeom>
          <a:noFill/>
          <a:ln>
            <a:noFill/>
          </a:ln>
        </p:spPr>
      </p:pic>
      <p:sp>
        <p:nvSpPr>
          <p:cNvPr id="266" name="Google Shape;266;p19"/>
          <p:cNvSpPr txBox="1"/>
          <p:nvPr/>
        </p:nvSpPr>
        <p:spPr>
          <a:xfrm>
            <a:off x="1213169" y="6207211"/>
            <a:ext cx="95501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Logarithmic scale is used for the percentage differences in the chart to be seen more clearly</a:t>
            </a:r>
            <a:endParaRPr sz="1600">
              <a:solidFill>
                <a:schemeClr val="dk1"/>
              </a:solidFill>
              <a:latin typeface="Gill Sans"/>
              <a:ea typeface="Gill Sans"/>
              <a:cs typeface="Gill Sans"/>
              <a:sym typeface="Gill Sans"/>
            </a:endParaRPr>
          </a:p>
        </p:txBody>
      </p:sp>
      <p:pic>
        <p:nvPicPr>
          <p:cNvPr descr="A graph with blue and white text" id="267" name="Google Shape;267;p19"/>
          <p:cNvPicPr preferRelativeResize="0"/>
          <p:nvPr/>
        </p:nvPicPr>
        <p:blipFill rotWithShape="1">
          <a:blip r:embed="rId4">
            <a:alphaModFix/>
          </a:blip>
          <a:srcRect b="0" l="0" r="0" t="0"/>
          <a:stretch/>
        </p:blipFill>
        <p:spPr>
          <a:xfrm>
            <a:off x="1213169" y="1979297"/>
            <a:ext cx="6126480" cy="4014439"/>
          </a:xfrm>
          <a:prstGeom prst="rect">
            <a:avLst/>
          </a:prstGeom>
          <a:noFill/>
          <a:ln>
            <a:noFill/>
          </a:ln>
        </p:spPr>
      </p:pic>
      <p:sp>
        <p:nvSpPr>
          <p:cNvPr id="268" name="Google Shape;268;p19"/>
          <p:cNvSpPr txBox="1"/>
          <p:nvPr/>
        </p:nvSpPr>
        <p:spPr>
          <a:xfrm>
            <a:off x="1213168" y="1590261"/>
            <a:ext cx="10336101" cy="27584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100">
                <a:solidFill>
                  <a:srgbClr val="000000"/>
                </a:solidFill>
                <a:latin typeface="Arial"/>
                <a:ea typeface="Arial"/>
                <a:cs typeface="Arial"/>
                <a:sym typeface="Arial"/>
              </a:rPr>
              <a:t>chart used to visualize the proportion of missing values for each variable is given below </a:t>
            </a:r>
            <a:endParaRPr sz="11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
          <p:cNvSpPr txBox="1"/>
          <p:nvPr>
            <p:ph idx="1" type="body"/>
          </p:nvPr>
        </p:nvSpPr>
        <p:spPr>
          <a:xfrm>
            <a:off x="1392131" y="700415"/>
            <a:ext cx="7645543" cy="6157585"/>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SzPts val="1800"/>
              <a:buNone/>
            </a:pPr>
            <a:r>
              <a:rPr lang="en-US">
                <a:solidFill>
                  <a:srgbClr val="000000"/>
                </a:solidFill>
                <a:latin typeface="Arial"/>
                <a:ea typeface="Arial"/>
                <a:cs typeface="Arial"/>
                <a:sym typeface="Arial"/>
              </a:rPr>
              <a:t>PROJECT DESCRIPTION:</a:t>
            </a:r>
            <a:endParaRPr>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222222"/>
                </a:solidFill>
                <a:latin typeface="Times New Roman"/>
                <a:ea typeface="Times New Roman"/>
                <a:cs typeface="Times New Roman"/>
                <a:sym typeface="Times New Roman"/>
              </a:rPr>
              <a:t>Overview:</a:t>
            </a:r>
            <a:endParaRPr b="0" sz="1600">
              <a:latin typeface="Arial"/>
              <a:ea typeface="Arial"/>
              <a:cs typeface="Arial"/>
              <a:sym typeface="Arial"/>
            </a:endParaRPr>
          </a:p>
          <a:p>
            <a:pPr indent="0" lvl="0" marL="0" marR="0" rtl="0" algn="l">
              <a:lnSpc>
                <a:spcPct val="115000"/>
              </a:lnSpc>
              <a:spcBef>
                <a:spcPts val="600"/>
              </a:spcBef>
              <a:spcAft>
                <a:spcPts val="0"/>
              </a:spcAft>
              <a:buSzPts val="1600"/>
              <a:buNone/>
            </a:pPr>
            <a:r>
              <a:rPr b="0" lang="en-US" sz="1600">
                <a:solidFill>
                  <a:srgbClr val="222222"/>
                </a:solidFill>
                <a:latin typeface="Times New Roman"/>
                <a:ea typeface="Times New Roman"/>
                <a:cs typeface="Times New Roman"/>
                <a:sym typeface="Times New Roman"/>
              </a:rPr>
              <a:t>The  project aims to analyze various factors influencing bank loan approvals. The study's primary focus is to identify key variables that significantly impact loan decisions, understand the relationships between these variables, and provide actionable insights to optimize the loan approval process.</a:t>
            </a:r>
            <a:endParaRPr b="0" sz="1600">
              <a:latin typeface="Arial"/>
              <a:ea typeface="Arial"/>
              <a:cs typeface="Arial"/>
              <a:sym typeface="Arial"/>
            </a:endParaRPr>
          </a:p>
          <a:p>
            <a:pPr indent="0" lvl="0" marL="0" marR="0" rtl="0" algn="l">
              <a:lnSpc>
                <a:spcPct val="115000"/>
              </a:lnSpc>
              <a:spcBef>
                <a:spcPts val="600"/>
              </a:spcBef>
              <a:spcAft>
                <a:spcPts val="0"/>
              </a:spcAft>
              <a:buSzPts val="1600"/>
              <a:buNone/>
            </a:pPr>
            <a:r>
              <a:rPr b="0" lang="en-US" sz="1600">
                <a:solidFill>
                  <a:srgbClr val="222222"/>
                </a:solidFill>
                <a:latin typeface="Arial"/>
                <a:ea typeface="Arial"/>
                <a:cs typeface="Arial"/>
                <a:sym typeface="Arial"/>
              </a:rPr>
              <a:t> </a:t>
            </a:r>
            <a:endParaRPr b="0" sz="1600">
              <a:latin typeface="Arial"/>
              <a:ea typeface="Arial"/>
              <a:cs typeface="Arial"/>
              <a:sym typeface="Arial"/>
            </a:endParaRPr>
          </a:p>
          <a:p>
            <a:pPr indent="0" lvl="0" marL="0" marR="0" rtl="0" algn="l">
              <a:lnSpc>
                <a:spcPct val="115000"/>
              </a:lnSpc>
              <a:spcBef>
                <a:spcPts val="600"/>
              </a:spcBef>
              <a:spcAft>
                <a:spcPts val="0"/>
              </a:spcAft>
              <a:buSzPts val="1600"/>
              <a:buNone/>
            </a:pPr>
            <a:r>
              <a:rPr b="0" lang="en-US" sz="1600">
                <a:solidFill>
                  <a:srgbClr val="222222"/>
                </a:solidFill>
                <a:latin typeface="Times New Roman"/>
                <a:ea typeface="Times New Roman"/>
                <a:cs typeface="Times New Roman"/>
                <a:sym typeface="Times New Roman"/>
              </a:rPr>
              <a:t>Objectives:</a:t>
            </a:r>
            <a:endParaRPr b="0" sz="1600">
              <a:latin typeface="Arial"/>
              <a:ea typeface="Arial"/>
              <a:cs typeface="Arial"/>
              <a:sym typeface="Arial"/>
            </a:endParaRPr>
          </a:p>
          <a:p>
            <a:pPr indent="0" lvl="0" marL="0" marR="0" rtl="0" algn="l">
              <a:lnSpc>
                <a:spcPct val="115000"/>
              </a:lnSpc>
              <a:spcBef>
                <a:spcPts val="600"/>
              </a:spcBef>
              <a:spcAft>
                <a:spcPts val="0"/>
              </a:spcAft>
              <a:buSzPts val="1600"/>
              <a:buNone/>
            </a:pPr>
            <a:r>
              <a:rPr b="0" lang="en-US" sz="1600">
                <a:solidFill>
                  <a:srgbClr val="222222"/>
                </a:solidFill>
                <a:latin typeface="Times New Roman"/>
                <a:ea typeface="Times New Roman"/>
                <a:cs typeface="Times New Roman"/>
                <a:sym typeface="Times New Roman"/>
              </a:rPr>
              <a:t>1. Identify Key Factors: Determine the most influential variables that affect loan approval   </a:t>
            </a:r>
            <a:endParaRPr b="0" sz="1600">
              <a:latin typeface="Arial"/>
              <a:ea typeface="Arial"/>
              <a:cs typeface="Arial"/>
              <a:sym typeface="Arial"/>
            </a:endParaRPr>
          </a:p>
          <a:p>
            <a:pPr indent="0" lvl="0" marL="0" marR="0" rtl="0" algn="l">
              <a:lnSpc>
                <a:spcPct val="115000"/>
              </a:lnSpc>
              <a:spcBef>
                <a:spcPts val="600"/>
              </a:spcBef>
              <a:spcAft>
                <a:spcPts val="0"/>
              </a:spcAft>
              <a:buSzPts val="1600"/>
              <a:buNone/>
            </a:pPr>
            <a:r>
              <a:rPr b="0" lang="en-US" sz="1600">
                <a:solidFill>
                  <a:srgbClr val="222222"/>
                </a:solidFill>
                <a:latin typeface="Times New Roman"/>
                <a:ea typeface="Times New Roman"/>
                <a:cs typeface="Times New Roman"/>
                <a:sym typeface="Times New Roman"/>
              </a:rPr>
              <a:t>    decisions.</a:t>
            </a:r>
            <a:endParaRPr b="0" sz="1600">
              <a:latin typeface="Arial"/>
              <a:ea typeface="Arial"/>
              <a:cs typeface="Arial"/>
              <a:sym typeface="Arial"/>
            </a:endParaRPr>
          </a:p>
          <a:p>
            <a:pPr indent="0" lvl="0" marL="0" marR="0" rtl="0" algn="l">
              <a:lnSpc>
                <a:spcPct val="115000"/>
              </a:lnSpc>
              <a:spcBef>
                <a:spcPts val="600"/>
              </a:spcBef>
              <a:spcAft>
                <a:spcPts val="0"/>
              </a:spcAft>
              <a:buSzPts val="1600"/>
              <a:buNone/>
            </a:pPr>
            <a:r>
              <a:rPr b="0" lang="en-US" sz="1600">
                <a:solidFill>
                  <a:srgbClr val="222222"/>
                </a:solidFill>
                <a:latin typeface="Times New Roman"/>
                <a:ea typeface="Times New Roman"/>
                <a:cs typeface="Times New Roman"/>
                <a:sym typeface="Times New Roman"/>
              </a:rPr>
              <a:t>2. Analyze Relationships: Explore the correlations between different variables to  </a:t>
            </a:r>
            <a:endParaRPr b="0" sz="1600">
              <a:latin typeface="Arial"/>
              <a:ea typeface="Arial"/>
              <a:cs typeface="Arial"/>
              <a:sym typeface="Arial"/>
            </a:endParaRPr>
          </a:p>
          <a:p>
            <a:pPr indent="0" lvl="0" marL="0" marR="0" rtl="0" algn="l">
              <a:lnSpc>
                <a:spcPct val="115000"/>
              </a:lnSpc>
              <a:spcBef>
                <a:spcPts val="600"/>
              </a:spcBef>
              <a:spcAft>
                <a:spcPts val="0"/>
              </a:spcAft>
              <a:buSzPts val="1600"/>
              <a:buNone/>
            </a:pPr>
            <a:r>
              <a:rPr b="0" lang="en-US" sz="1600">
                <a:solidFill>
                  <a:srgbClr val="222222"/>
                </a:solidFill>
                <a:latin typeface="Times New Roman"/>
                <a:ea typeface="Times New Roman"/>
                <a:cs typeface="Times New Roman"/>
                <a:sym typeface="Times New Roman"/>
              </a:rPr>
              <a:t>    understand their interplay.</a:t>
            </a:r>
            <a:endParaRPr b="0" sz="1600">
              <a:latin typeface="Arial"/>
              <a:ea typeface="Arial"/>
              <a:cs typeface="Arial"/>
              <a:sym typeface="Arial"/>
            </a:endParaRPr>
          </a:p>
          <a:p>
            <a:pPr indent="0" lvl="0" marL="0" marR="0" rtl="0" algn="l">
              <a:lnSpc>
                <a:spcPct val="115000"/>
              </a:lnSpc>
              <a:spcBef>
                <a:spcPts val="600"/>
              </a:spcBef>
              <a:spcAft>
                <a:spcPts val="0"/>
              </a:spcAft>
              <a:buSzPts val="1600"/>
              <a:buNone/>
            </a:pPr>
            <a:r>
              <a:rPr b="0" lang="en-US" sz="1600">
                <a:solidFill>
                  <a:srgbClr val="222222"/>
                </a:solidFill>
                <a:latin typeface="Times New Roman"/>
                <a:ea typeface="Times New Roman"/>
                <a:cs typeface="Times New Roman"/>
                <a:sym typeface="Times New Roman"/>
              </a:rPr>
              <a:t>3. Improve Decision-Making: Provide insights and recommendations to improve the </a:t>
            </a:r>
            <a:endParaRPr b="0" sz="1600">
              <a:latin typeface="Arial"/>
              <a:ea typeface="Arial"/>
              <a:cs typeface="Arial"/>
              <a:sym typeface="Arial"/>
            </a:endParaRPr>
          </a:p>
          <a:p>
            <a:pPr indent="0" lvl="0" marL="0" marR="0" rtl="0" algn="l">
              <a:lnSpc>
                <a:spcPct val="115000"/>
              </a:lnSpc>
              <a:spcBef>
                <a:spcPts val="600"/>
              </a:spcBef>
              <a:spcAft>
                <a:spcPts val="0"/>
              </a:spcAft>
              <a:buSzPts val="1600"/>
              <a:buNone/>
            </a:pPr>
            <a:r>
              <a:rPr b="0" lang="en-US" sz="1600">
                <a:solidFill>
                  <a:srgbClr val="222222"/>
                </a:solidFill>
                <a:latin typeface="Times New Roman"/>
                <a:ea typeface="Times New Roman"/>
                <a:cs typeface="Times New Roman"/>
                <a:sym typeface="Times New Roman"/>
              </a:rPr>
              <a:t>    efficiency and fairness of the loan approval process.</a:t>
            </a:r>
            <a:endParaRPr b="0" sz="1600">
              <a:latin typeface="Arial"/>
              <a:ea typeface="Arial"/>
              <a:cs typeface="Arial"/>
              <a:sym typeface="Arial"/>
            </a:endParaRPr>
          </a:p>
          <a:p>
            <a:pPr indent="-158750" lvl="0" marL="228600" rtl="0" algn="l">
              <a:lnSpc>
                <a:spcPct val="120000"/>
              </a:lnSpc>
              <a:spcBef>
                <a:spcPts val="600"/>
              </a:spcBef>
              <a:spcAft>
                <a:spcPts val="0"/>
              </a:spcAft>
              <a:buClr>
                <a:schemeClr val="dk1"/>
              </a:buClr>
              <a:buSzPts val="1100"/>
              <a:buNone/>
            </a:pPr>
            <a:r>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0"/>
          <p:cNvSpPr txBox="1"/>
          <p:nvPr>
            <p:ph type="title"/>
          </p:nvPr>
        </p:nvSpPr>
        <p:spPr>
          <a:xfrm>
            <a:off x="1371598" y="369277"/>
            <a:ext cx="9590215" cy="170851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BA2169"/>
              </a:buClr>
              <a:buSzPts val="2000"/>
              <a:buFont typeface="Gill Sans"/>
              <a:buNone/>
            </a:pPr>
            <a:r>
              <a:rPr lang="en-US" sz="2000"/>
              <a:t>DETECTING THE DISTRIBUTION OF OUTLIERS </a:t>
            </a:r>
            <a:endParaRPr/>
          </a:p>
        </p:txBody>
      </p:sp>
      <p:sp>
        <p:nvSpPr>
          <p:cNvPr id="275" name="Google Shape;275;p20"/>
          <p:cNvSpPr txBox="1"/>
          <p:nvPr>
            <p:ph idx="2" type="body"/>
          </p:nvPr>
        </p:nvSpPr>
        <p:spPr>
          <a:xfrm>
            <a:off x="1371598" y="920111"/>
            <a:ext cx="10447023" cy="501777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1600"/>
              <a:buNone/>
            </a:pPr>
            <a:r>
              <a:rPr b="0" lang="en-US" sz="1600">
                <a:solidFill>
                  <a:srgbClr val="000000"/>
                </a:solidFill>
                <a:latin typeface="Arial"/>
                <a:ea typeface="Arial"/>
                <a:cs typeface="Arial"/>
                <a:sym typeface="Arial"/>
              </a:rPr>
              <a:t>To calculate Mean :</a:t>
            </a:r>
            <a:endParaRPr b="0" sz="1600">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=AVERAGE(A2: A100)</a:t>
            </a:r>
            <a:endParaRPr b="0" sz="1600">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To calculate standard deviation :</a:t>
            </a:r>
            <a:endParaRPr b="0" sz="1600">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=STDEV.P (A2:A100)</a:t>
            </a:r>
            <a:endParaRPr b="0" sz="1600">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z- score formula :</a:t>
            </a:r>
            <a:endParaRPr b="0" sz="1600">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=(A2 - $B$1) / $B$2 </a:t>
            </a:r>
            <a:endParaRPr b="0" sz="1600">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To calculate Z-score I have subtracted mean from value and divide by standard deviation</a:t>
            </a:r>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 i have found outliers  using Z-score where values less than -3 and values greater than -3 are considered outliers</a:t>
            </a:r>
            <a:endParaRPr b="0" sz="1600">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TheAMT_INCOME_TOTAL,AMT_CREDIT,AMT_ANNUITY,EXT_SOURCE_1,CNT_CHILDREN,</a:t>
            </a:r>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REGION_RATING_CLIENT,EXT_SOURCE_3 are the columns from the dataset where outliers were found.</a:t>
            </a:r>
            <a:endParaRPr b="0" sz="1600">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chemeClr val="dk1"/>
                </a:solidFill>
                <a:latin typeface="Arial"/>
                <a:ea typeface="Arial"/>
                <a:cs typeface="Arial"/>
                <a:sym typeface="Arial"/>
              </a:rPr>
              <a:t>To find if all the datapoints are valid or not I have used these below function for all columns </a:t>
            </a:r>
            <a:endParaRPr b="0" sz="1600">
              <a:solidFill>
                <a:schemeClr val="dk1"/>
              </a:solidFill>
              <a:latin typeface="Arial"/>
              <a:ea typeface="Arial"/>
              <a:cs typeface="Arial"/>
              <a:sym typeface="Arial"/>
            </a:endParaRPr>
          </a:p>
          <a:p>
            <a:pPr indent="0" lvl="0" marL="0" rtl="0" algn="l">
              <a:lnSpc>
                <a:spcPct val="120000"/>
              </a:lnSpc>
              <a:spcBef>
                <a:spcPts val="600"/>
              </a:spcBef>
              <a:spcAft>
                <a:spcPts val="0"/>
              </a:spcAft>
              <a:buSzPts val="1600"/>
              <a:buNone/>
            </a:pPr>
            <a:r>
              <a:rPr b="0" lang="en-US" sz="1600">
                <a:solidFill>
                  <a:srgbClr val="000000"/>
                </a:solidFill>
                <a:latin typeface="Arial"/>
                <a:ea typeface="Arial"/>
                <a:cs typeface="Arial"/>
                <a:sym typeface="Arial"/>
              </a:rPr>
              <a:t>=IF(OR(A208&lt;10000,A208&gt;1000000),"INVALID","VALID")</a:t>
            </a:r>
            <a:endParaRPr/>
          </a:p>
          <a:p>
            <a:pPr indent="-158750" lvl="0" marL="228600" rtl="0" algn="l">
              <a:lnSpc>
                <a:spcPct val="120000"/>
              </a:lnSpc>
              <a:spcBef>
                <a:spcPts val="600"/>
              </a:spcBef>
              <a:spcAft>
                <a:spcPts val="0"/>
              </a:spcAft>
              <a:buClr>
                <a:schemeClr val="dk1"/>
              </a:buClr>
              <a:buSzPts val="1100"/>
              <a:buNone/>
            </a:pPr>
            <a:r>
              <a:t/>
            </a:r>
            <a:endParaRPr sz="1100">
              <a:latin typeface="Arial"/>
              <a:ea typeface="Arial"/>
              <a:cs typeface="Arial"/>
              <a:sym typeface="Arial"/>
            </a:endParaRPr>
          </a:p>
          <a:p>
            <a:pPr indent="-158750" lvl="0" marL="228600" rtl="0" algn="l">
              <a:lnSpc>
                <a:spcPct val="120000"/>
              </a:lnSpc>
              <a:spcBef>
                <a:spcPts val="600"/>
              </a:spcBef>
              <a:spcAft>
                <a:spcPts val="0"/>
              </a:spcAft>
              <a:buClr>
                <a:schemeClr val="dk1"/>
              </a:buClr>
              <a:buSzPts val="1100"/>
              <a:buNone/>
            </a:pPr>
            <a:r>
              <a:t/>
            </a:r>
            <a:endParaRPr sz="1100" u="sng"/>
          </a:p>
        </p:txBody>
      </p:sp>
      <p:sp>
        <p:nvSpPr>
          <p:cNvPr id="276" name="Google Shape;276;p20"/>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1"/>
          <p:cNvSpPr txBox="1"/>
          <p:nvPr>
            <p:ph idx="12" type="sldNum"/>
          </p:nvPr>
        </p:nvSpPr>
        <p:spPr>
          <a:xfrm>
            <a:off x="10896600" y="5983104"/>
            <a:ext cx="1295400" cy="87489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82" name="Google Shape;282;p21"/>
          <p:cNvSpPr txBox="1"/>
          <p:nvPr/>
        </p:nvSpPr>
        <p:spPr>
          <a:xfrm>
            <a:off x="1195039" y="434898"/>
            <a:ext cx="46258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THE COLUMNS TAKEN TO FIND  OUTLIERS </a:t>
            </a:r>
            <a:endParaRPr sz="1800">
              <a:solidFill>
                <a:schemeClr val="dk1"/>
              </a:solidFill>
              <a:latin typeface="Gill Sans"/>
              <a:ea typeface="Gill Sans"/>
              <a:cs typeface="Gill Sans"/>
              <a:sym typeface="Gill Sans"/>
            </a:endParaRPr>
          </a:p>
        </p:txBody>
      </p:sp>
      <p:pic>
        <p:nvPicPr>
          <p:cNvPr descr="A screenshot of a computer&#10;&#10;AI-generated content may be incorrect." id="283" name="Google Shape;283;p21"/>
          <p:cNvPicPr preferRelativeResize="0"/>
          <p:nvPr/>
        </p:nvPicPr>
        <p:blipFill rotWithShape="1">
          <a:blip r:embed="rId3">
            <a:alphaModFix/>
          </a:blip>
          <a:srcRect b="0" l="0" r="0" t="0"/>
          <a:stretch/>
        </p:blipFill>
        <p:spPr>
          <a:xfrm>
            <a:off x="1314450" y="961390"/>
            <a:ext cx="10104120" cy="36473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A screenshot of a computer&#10;&#10;Description automatically generated" id="288" name="Google Shape;288;p22"/>
          <p:cNvPicPr preferRelativeResize="0"/>
          <p:nvPr>
            <p:ph idx="1" type="body"/>
          </p:nvPr>
        </p:nvPicPr>
        <p:blipFill rotWithShape="1">
          <a:blip r:embed="rId3">
            <a:alphaModFix/>
          </a:blip>
          <a:srcRect b="0" l="0" r="0" t="0"/>
          <a:stretch/>
        </p:blipFill>
        <p:spPr>
          <a:xfrm>
            <a:off x="1490417" y="667106"/>
            <a:ext cx="7932363" cy="2602596"/>
          </a:xfrm>
          <a:prstGeom prst="rect">
            <a:avLst/>
          </a:prstGeom>
          <a:noFill/>
          <a:ln>
            <a:noFill/>
          </a:ln>
        </p:spPr>
      </p:pic>
      <p:pic>
        <p:nvPicPr>
          <p:cNvPr descr="A screenshot of a computer&#10;&#10;Description automatically generated" id="289" name="Google Shape;289;p22"/>
          <p:cNvPicPr preferRelativeResize="0"/>
          <p:nvPr/>
        </p:nvPicPr>
        <p:blipFill rotWithShape="1">
          <a:blip r:embed="rId4">
            <a:alphaModFix/>
          </a:blip>
          <a:srcRect b="0" l="0" r="0" t="0"/>
          <a:stretch/>
        </p:blipFill>
        <p:spPr>
          <a:xfrm>
            <a:off x="1490417" y="3889104"/>
            <a:ext cx="5158861" cy="2347159"/>
          </a:xfrm>
          <a:prstGeom prst="rect">
            <a:avLst/>
          </a:prstGeom>
          <a:noFill/>
          <a:ln>
            <a:noFill/>
          </a:ln>
        </p:spPr>
      </p:pic>
      <p:sp>
        <p:nvSpPr>
          <p:cNvPr id="290" name="Google Shape;290;p22"/>
          <p:cNvSpPr txBox="1"/>
          <p:nvPr/>
        </p:nvSpPr>
        <p:spPr>
          <a:xfrm>
            <a:off x="1583473" y="234176"/>
            <a:ext cx="394268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COLUMNS WHERE OUTLIERS ARE FOUND </a:t>
            </a:r>
            <a:endParaRPr sz="1800">
              <a:solidFill>
                <a:schemeClr val="dk1"/>
              </a:solidFill>
              <a:latin typeface="Gill Sans"/>
              <a:ea typeface="Gill Sans"/>
              <a:cs typeface="Gill Sans"/>
              <a:sym typeface="Gill Sans"/>
            </a:endParaRPr>
          </a:p>
        </p:txBody>
      </p:sp>
      <p:sp>
        <p:nvSpPr>
          <p:cNvPr id="291" name="Google Shape;291;p22"/>
          <p:cNvSpPr txBox="1"/>
          <p:nvPr/>
        </p:nvSpPr>
        <p:spPr>
          <a:xfrm>
            <a:off x="1490417" y="3429000"/>
            <a:ext cx="52782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THE VALID/INVALID DATA POINTS OF THE DATA</a:t>
            </a:r>
            <a:endParaRPr sz="1400">
              <a:solidFill>
                <a:schemeClr val="dk1"/>
              </a:solidFill>
              <a:latin typeface="Gill Sans"/>
              <a:ea typeface="Gill Sans"/>
              <a:cs typeface="Gill Sans"/>
              <a:sym typeface="Gill Sans"/>
            </a:endParaRPr>
          </a:p>
        </p:txBody>
      </p:sp>
      <p:sp>
        <p:nvSpPr>
          <p:cNvPr id="292" name="Google Shape;292;p22"/>
          <p:cNvSpPr txBox="1"/>
          <p:nvPr/>
        </p:nvSpPr>
        <p:spPr>
          <a:xfrm>
            <a:off x="1384692" y="6360564"/>
            <a:ext cx="6097656" cy="32592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400">
                <a:solidFill>
                  <a:srgbClr val="000000"/>
                </a:solidFill>
                <a:latin typeface="Arial"/>
                <a:ea typeface="Arial"/>
                <a:cs typeface="Arial"/>
                <a:sym typeface="Arial"/>
              </a:rPr>
              <a:t>The Data points are used to plot the box plots  </a:t>
            </a:r>
            <a:endParaRPr sz="14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23"/>
          <p:cNvPicPr preferRelativeResize="0"/>
          <p:nvPr/>
        </p:nvPicPr>
        <p:blipFill rotWithShape="1">
          <a:blip r:embed="rId3">
            <a:alphaModFix/>
          </a:blip>
          <a:srcRect b="0" l="0" r="0" t="0"/>
          <a:stretch/>
        </p:blipFill>
        <p:spPr>
          <a:xfrm>
            <a:off x="1594625" y="539750"/>
            <a:ext cx="3772505" cy="2017920"/>
          </a:xfrm>
          <a:prstGeom prst="rect">
            <a:avLst/>
          </a:prstGeom>
          <a:noFill/>
          <a:ln>
            <a:noFill/>
          </a:ln>
        </p:spPr>
      </p:pic>
      <p:pic>
        <p:nvPicPr>
          <p:cNvPr id="299" name="Google Shape;299;p23"/>
          <p:cNvPicPr preferRelativeResize="0"/>
          <p:nvPr/>
        </p:nvPicPr>
        <p:blipFill rotWithShape="1">
          <a:blip r:embed="rId4">
            <a:alphaModFix/>
          </a:blip>
          <a:srcRect b="0" l="0" r="0" t="0"/>
          <a:stretch/>
        </p:blipFill>
        <p:spPr>
          <a:xfrm>
            <a:off x="6495386" y="539750"/>
            <a:ext cx="4140421" cy="2017920"/>
          </a:xfrm>
          <a:prstGeom prst="rect">
            <a:avLst/>
          </a:prstGeom>
          <a:noFill/>
          <a:ln>
            <a:noFill/>
          </a:ln>
        </p:spPr>
      </p:pic>
      <p:pic>
        <p:nvPicPr>
          <p:cNvPr id="300" name="Google Shape;300;p23"/>
          <p:cNvPicPr preferRelativeResize="0"/>
          <p:nvPr/>
        </p:nvPicPr>
        <p:blipFill rotWithShape="1">
          <a:blip r:embed="rId5">
            <a:alphaModFix/>
          </a:blip>
          <a:srcRect b="0" l="0" r="0" t="0"/>
          <a:stretch/>
        </p:blipFill>
        <p:spPr>
          <a:xfrm>
            <a:off x="1655379" y="2628231"/>
            <a:ext cx="4041237" cy="1796954"/>
          </a:xfrm>
          <a:prstGeom prst="rect">
            <a:avLst/>
          </a:prstGeom>
          <a:noFill/>
          <a:ln>
            <a:noFill/>
          </a:ln>
        </p:spPr>
      </p:pic>
      <p:pic>
        <p:nvPicPr>
          <p:cNvPr id="301" name="Google Shape;301;p23"/>
          <p:cNvPicPr preferRelativeResize="0"/>
          <p:nvPr/>
        </p:nvPicPr>
        <p:blipFill rotWithShape="1">
          <a:blip r:embed="rId6">
            <a:alphaModFix/>
          </a:blip>
          <a:srcRect b="0" l="0" r="0" t="0"/>
          <a:stretch/>
        </p:blipFill>
        <p:spPr>
          <a:xfrm>
            <a:off x="6495386" y="2628231"/>
            <a:ext cx="3616426" cy="1796954"/>
          </a:xfrm>
          <a:prstGeom prst="rect">
            <a:avLst/>
          </a:prstGeom>
          <a:noFill/>
          <a:ln>
            <a:noFill/>
          </a:ln>
        </p:spPr>
      </p:pic>
      <p:pic>
        <p:nvPicPr>
          <p:cNvPr id="302" name="Google Shape;302;p23"/>
          <p:cNvPicPr preferRelativeResize="0"/>
          <p:nvPr/>
        </p:nvPicPr>
        <p:blipFill rotWithShape="1">
          <a:blip r:embed="rId7">
            <a:alphaModFix/>
          </a:blip>
          <a:srcRect b="0" l="0" r="0" t="0"/>
          <a:stretch/>
        </p:blipFill>
        <p:spPr>
          <a:xfrm>
            <a:off x="3566734" y="4783110"/>
            <a:ext cx="4140422" cy="1683952"/>
          </a:xfrm>
          <a:prstGeom prst="rect">
            <a:avLst/>
          </a:prstGeom>
          <a:noFill/>
          <a:ln>
            <a:noFill/>
          </a:ln>
        </p:spPr>
      </p:pic>
      <p:sp>
        <p:nvSpPr>
          <p:cNvPr id="303" name="Google Shape;303;p23"/>
          <p:cNvSpPr txBox="1"/>
          <p:nvPr/>
        </p:nvSpPr>
        <p:spPr>
          <a:xfrm>
            <a:off x="1358199" y="135138"/>
            <a:ext cx="16080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BOX PLOTS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4"/>
          <p:cNvSpPr txBox="1"/>
          <p:nvPr>
            <p:ph type="title"/>
          </p:nvPr>
        </p:nvSpPr>
        <p:spPr>
          <a:xfrm>
            <a:off x="1371598" y="369277"/>
            <a:ext cx="9590215" cy="170851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BA2169"/>
              </a:buClr>
              <a:buSzPts val="2000"/>
              <a:buFont typeface="Gill Sans"/>
              <a:buNone/>
            </a:pPr>
            <a:r>
              <a:rPr lang="en-US" sz="2000"/>
              <a:t>ANALYZING DATA IMBALANCE</a:t>
            </a:r>
            <a:endParaRPr/>
          </a:p>
        </p:txBody>
      </p:sp>
      <p:sp>
        <p:nvSpPr>
          <p:cNvPr id="309" name="Google Shape;309;p24"/>
          <p:cNvSpPr txBox="1"/>
          <p:nvPr>
            <p:ph idx="2" type="body"/>
          </p:nvPr>
        </p:nvSpPr>
        <p:spPr>
          <a:xfrm>
            <a:off x="1371598" y="1103979"/>
            <a:ext cx="9590215" cy="3436653"/>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SzPts val="1600"/>
              <a:buNone/>
            </a:pPr>
            <a:r>
              <a:rPr b="0" lang="en-US" sz="1600">
                <a:latin typeface="Arial"/>
                <a:ea typeface="Arial"/>
                <a:cs typeface="Arial"/>
                <a:sym typeface="Arial"/>
              </a:rPr>
              <a:t>The columns taken are :</a:t>
            </a:r>
            <a:endParaRPr/>
          </a:p>
          <a:p>
            <a:pPr indent="0" lvl="0" marL="0" marR="0" rtl="0" algn="l">
              <a:lnSpc>
                <a:spcPct val="115000"/>
              </a:lnSpc>
              <a:spcBef>
                <a:spcPts val="800"/>
              </a:spcBef>
              <a:spcAft>
                <a:spcPts val="0"/>
              </a:spcAft>
              <a:buSzPts val="1600"/>
              <a:buNone/>
            </a:pPr>
            <a:r>
              <a:rPr b="0" lang="en-US" sz="1600">
                <a:latin typeface="Arial"/>
                <a:ea typeface="Arial"/>
                <a:cs typeface="Arial"/>
                <a:sym typeface="Arial"/>
              </a:rPr>
              <a:t>  code_gender,name_type_suite,name_income_type,name_education_type,</a:t>
            </a:r>
            <a:endParaRPr/>
          </a:p>
          <a:p>
            <a:pPr indent="0" lvl="0" marL="0" marR="0" rtl="0" algn="l">
              <a:lnSpc>
                <a:spcPct val="115000"/>
              </a:lnSpc>
              <a:spcBef>
                <a:spcPts val="800"/>
              </a:spcBef>
              <a:spcAft>
                <a:spcPts val="0"/>
              </a:spcAft>
              <a:buSzPts val="1600"/>
              <a:buNone/>
            </a:pPr>
            <a:r>
              <a:rPr b="0" lang="en-US" sz="1600">
                <a:latin typeface="Arial"/>
                <a:ea typeface="Arial"/>
                <a:cs typeface="Arial"/>
                <a:sym typeface="Arial"/>
              </a:rPr>
              <a:t>  name_family_status,name_housing_type,occupation_type,organization_type,</a:t>
            </a:r>
            <a:endParaRPr/>
          </a:p>
          <a:p>
            <a:pPr indent="0" lvl="0" marL="0" marR="0" rtl="0" algn="l">
              <a:lnSpc>
                <a:spcPct val="115000"/>
              </a:lnSpc>
              <a:spcBef>
                <a:spcPts val="800"/>
              </a:spcBef>
              <a:spcAft>
                <a:spcPts val="0"/>
              </a:spcAft>
              <a:buSzPts val="1600"/>
              <a:buNone/>
            </a:pPr>
            <a:r>
              <a:rPr b="0" lang="en-US" sz="1600">
                <a:latin typeface="Arial"/>
                <a:ea typeface="Arial"/>
                <a:cs typeface="Arial"/>
                <a:sym typeface="Arial"/>
              </a:rPr>
              <a:t> housetype_mode,wallsmateal_mode,emergency state_mode </a:t>
            </a:r>
            <a:endParaRPr/>
          </a:p>
          <a:p>
            <a:pPr indent="0" lvl="0" marL="0" marR="0" rtl="0" algn="l">
              <a:lnSpc>
                <a:spcPct val="115000"/>
              </a:lnSpc>
              <a:spcBef>
                <a:spcPts val="800"/>
              </a:spcBef>
              <a:spcAft>
                <a:spcPts val="0"/>
              </a:spcAft>
              <a:buSzPts val="1600"/>
              <a:buNone/>
            </a:pPr>
            <a:r>
              <a:rPr b="0" lang="en-US" sz="1600">
                <a:latin typeface="Arial"/>
                <a:ea typeface="Arial"/>
                <a:cs typeface="Arial"/>
                <a:sym typeface="Arial"/>
              </a:rPr>
              <a:t> I have used countif function to calculate count of each category comparing to Target  column   </a:t>
            </a:r>
            <a:endParaRPr/>
          </a:p>
          <a:p>
            <a:pPr indent="0" lvl="0" marL="0" rtl="0" algn="l">
              <a:lnSpc>
                <a:spcPct val="120000"/>
              </a:lnSpc>
              <a:spcBef>
                <a:spcPts val="800"/>
              </a:spcBef>
              <a:spcAft>
                <a:spcPts val="0"/>
              </a:spcAft>
              <a:buSzPts val="1600"/>
              <a:buNone/>
            </a:pPr>
            <a:r>
              <a:rPr b="0" lang="en-US" sz="1600">
                <a:latin typeface="Arial"/>
                <a:ea typeface="Arial"/>
                <a:cs typeface="Arial"/>
                <a:sym typeface="Arial"/>
              </a:rPr>
              <a:t> =COUNTIFS(A2:A50000,"1",B2:B50000,"M")</a:t>
            </a:r>
            <a:endParaRPr/>
          </a:p>
          <a:p>
            <a:pPr indent="0" lvl="0" marL="0" rtl="0" algn="l">
              <a:lnSpc>
                <a:spcPct val="120000"/>
              </a:lnSpc>
              <a:spcBef>
                <a:spcPts val="600"/>
              </a:spcBef>
              <a:spcAft>
                <a:spcPts val="0"/>
              </a:spcAft>
              <a:buSzPts val="1600"/>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A screenshot of a computer" id="314" name="Google Shape;314;p25"/>
          <p:cNvPicPr preferRelativeResize="0"/>
          <p:nvPr>
            <p:ph idx="2" type="body"/>
          </p:nvPr>
        </p:nvPicPr>
        <p:blipFill rotWithShape="1">
          <a:blip r:embed="rId3">
            <a:alphaModFix/>
          </a:blip>
          <a:srcRect b="0" l="0" r="0" t="0"/>
          <a:stretch/>
        </p:blipFill>
        <p:spPr>
          <a:xfrm>
            <a:off x="1345304" y="5039849"/>
            <a:ext cx="8728490" cy="1216264"/>
          </a:xfrm>
          <a:prstGeom prst="rect">
            <a:avLst/>
          </a:prstGeom>
          <a:noFill/>
          <a:ln>
            <a:noFill/>
          </a:ln>
        </p:spPr>
      </p:pic>
      <p:pic>
        <p:nvPicPr>
          <p:cNvPr descr="A screenshot of a computer&#10;&#10;Description automatically generated" id="315" name="Google Shape;315;p25"/>
          <p:cNvPicPr preferRelativeResize="0"/>
          <p:nvPr/>
        </p:nvPicPr>
        <p:blipFill rotWithShape="1">
          <a:blip r:embed="rId4">
            <a:alphaModFix/>
          </a:blip>
          <a:srcRect b="0" l="0" r="0" t="0"/>
          <a:stretch/>
        </p:blipFill>
        <p:spPr>
          <a:xfrm>
            <a:off x="1345304" y="844448"/>
            <a:ext cx="8728490" cy="3121762"/>
          </a:xfrm>
          <a:prstGeom prst="rect">
            <a:avLst/>
          </a:prstGeom>
          <a:noFill/>
          <a:ln>
            <a:noFill/>
          </a:ln>
        </p:spPr>
      </p:pic>
      <p:sp>
        <p:nvSpPr>
          <p:cNvPr id="316" name="Google Shape;316;p25"/>
          <p:cNvSpPr txBox="1"/>
          <p:nvPr/>
        </p:nvSpPr>
        <p:spPr>
          <a:xfrm>
            <a:off x="1345304" y="317438"/>
            <a:ext cx="40032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THE COLUMNS TAKEN TO FIND IMBALANCE</a:t>
            </a:r>
            <a:endParaRPr/>
          </a:p>
        </p:txBody>
      </p:sp>
      <p:sp>
        <p:nvSpPr>
          <p:cNvPr id="317" name="Google Shape;317;p25"/>
          <p:cNvSpPr txBox="1"/>
          <p:nvPr/>
        </p:nvSpPr>
        <p:spPr>
          <a:xfrm>
            <a:off x="1345304" y="4560849"/>
            <a:ext cx="63936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400">
                <a:solidFill>
                  <a:schemeClr val="dk1"/>
                </a:solidFill>
                <a:latin typeface="Arial"/>
                <a:ea typeface="Arial"/>
                <a:cs typeface="Arial"/>
                <a:sym typeface="Arial"/>
              </a:rPr>
              <a:t>COUNT OF EACH CATEGORY COMPARING TO TARGET  COLUMN</a:t>
            </a:r>
            <a:endParaRPr sz="1400">
              <a:solidFill>
                <a:schemeClr val="dk1"/>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6"/>
          <p:cNvSpPr/>
          <p:nvPr/>
        </p:nvSpPr>
        <p:spPr>
          <a:xfrm>
            <a:off x="1612899" y="307109"/>
            <a:ext cx="7143046" cy="2650982"/>
          </a:xfrm>
          <a:prstGeom prst="rect">
            <a:avLst/>
          </a:prstGeom>
          <a:noFill/>
          <a:ln>
            <a:noFill/>
          </a:ln>
        </p:spPr>
        <p:txBody>
          <a:bodyPr anchorCtr="0" anchor="ctr"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I have calculated the sum of target 0 and target 1 rows  using sum function </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 =SUM(A1:A10)</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I have calculated total of (sum of target 0 and target 1 rows ) using sum function</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=SUM(A1:A10,B1:B10)</a:t>
            </a:r>
            <a:endParaRPr/>
          </a:p>
          <a:p>
            <a:pPr indent="0" lvl="0" marL="0" marR="0" rtl="0" algn="l">
              <a:lnSpc>
                <a:spcPct val="100000"/>
              </a:lnSpc>
              <a:spcBef>
                <a:spcPts val="80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 have calculated proportions of target variable  using proportion formula</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=B6/B8</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  have calculated the proportion of target 0 and target  1</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800"/>
              <a:buFont typeface="Gill Sans"/>
              <a:buNone/>
            </a:pPr>
            <a:r>
              <a:t/>
            </a:r>
            <a:endParaRPr b="0" i="0" sz="1800" u="none" cap="none" strike="noStrike">
              <a:solidFill>
                <a:schemeClr val="dk1"/>
              </a:solidFill>
              <a:latin typeface="Arial"/>
              <a:ea typeface="Arial"/>
              <a:cs typeface="Arial"/>
              <a:sym typeface="Arial"/>
            </a:endParaRPr>
          </a:p>
        </p:txBody>
      </p:sp>
      <p:pic>
        <p:nvPicPr>
          <p:cNvPr descr="A white grid with black text&#10;&#10;Description automatically generated" id="323" name="Google Shape;323;p26"/>
          <p:cNvPicPr preferRelativeResize="0"/>
          <p:nvPr/>
        </p:nvPicPr>
        <p:blipFill rotWithShape="1">
          <a:blip r:embed="rId3">
            <a:alphaModFix/>
          </a:blip>
          <a:srcRect b="0" l="0" r="0" t="0"/>
          <a:stretch/>
        </p:blipFill>
        <p:spPr>
          <a:xfrm>
            <a:off x="1676402" y="2855986"/>
            <a:ext cx="2806700" cy="901700"/>
          </a:xfrm>
          <a:prstGeom prst="rect">
            <a:avLst/>
          </a:prstGeom>
          <a:noFill/>
          <a:ln>
            <a:noFill/>
          </a:ln>
        </p:spPr>
      </p:pic>
      <p:sp>
        <p:nvSpPr>
          <p:cNvPr id="324" name="Google Shape;324;p26"/>
          <p:cNvSpPr/>
          <p:nvPr/>
        </p:nvSpPr>
        <p:spPr>
          <a:xfrm>
            <a:off x="0" y="13589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325" name="Google Shape;325;p26"/>
          <p:cNvSpPr/>
          <p:nvPr/>
        </p:nvSpPr>
        <p:spPr>
          <a:xfrm>
            <a:off x="1594762" y="3899910"/>
            <a:ext cx="7487306" cy="184665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 have calculated the ratio of data imbalance through the formula</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Ratio of data imbalance = proportion of Majority value / proportion of Minority value</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Majority value(target variable 0) = 0.919593139</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Minority value (target variable 1) = 0.080406861</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Ratio of data imbalance = 0.919593139 / 0.080406861 = 11.44</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Then I have calculated the percentage of both target 0 &amp; target 1 proportions </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800"/>
              <a:buFont typeface="Gill Sans"/>
              <a:buNone/>
            </a:pPr>
            <a:r>
              <a:t/>
            </a:r>
            <a:endParaRPr b="0" i="0" sz="1800" u="none" cap="none" strike="noStrike">
              <a:solidFill>
                <a:schemeClr val="dk1"/>
              </a:solidFill>
              <a:latin typeface="Arial"/>
              <a:ea typeface="Arial"/>
              <a:cs typeface="Arial"/>
              <a:sym typeface="Arial"/>
            </a:endParaRPr>
          </a:p>
        </p:txBody>
      </p:sp>
      <p:pic>
        <p:nvPicPr>
          <p:cNvPr descr="A screenshot of a computer&#10;&#10;Description automatically generated" id="326" name="Google Shape;326;p26"/>
          <p:cNvPicPr preferRelativeResize="0"/>
          <p:nvPr/>
        </p:nvPicPr>
        <p:blipFill rotWithShape="1">
          <a:blip r:embed="rId4">
            <a:alphaModFix/>
          </a:blip>
          <a:srcRect b="0" l="0" r="0" t="0"/>
          <a:stretch/>
        </p:blipFill>
        <p:spPr>
          <a:xfrm>
            <a:off x="1676402" y="5567821"/>
            <a:ext cx="3662013" cy="693499"/>
          </a:xfrm>
          <a:prstGeom prst="rect">
            <a:avLst/>
          </a:prstGeom>
          <a:noFill/>
          <a:ln>
            <a:noFill/>
          </a:ln>
        </p:spPr>
      </p:pic>
      <p:sp>
        <p:nvSpPr>
          <p:cNvPr id="327" name="Google Shape;327;p26"/>
          <p:cNvSpPr/>
          <p:nvPr/>
        </p:nvSpPr>
        <p:spPr>
          <a:xfrm>
            <a:off x="1612899" y="4557281"/>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A diagram of a number of percent" id="332" name="Google Shape;332;p27"/>
          <p:cNvPicPr preferRelativeResize="0"/>
          <p:nvPr>
            <p:ph idx="2" type="body"/>
          </p:nvPr>
        </p:nvPicPr>
        <p:blipFill rotWithShape="1">
          <a:blip r:embed="rId3">
            <a:alphaModFix/>
          </a:blip>
          <a:srcRect b="0" l="0" r="0" t="0"/>
          <a:stretch/>
        </p:blipFill>
        <p:spPr>
          <a:xfrm>
            <a:off x="1530175" y="1798818"/>
            <a:ext cx="4054994" cy="3426313"/>
          </a:xfrm>
          <a:prstGeom prst="rect">
            <a:avLst/>
          </a:prstGeom>
          <a:noFill/>
          <a:ln>
            <a:noFill/>
          </a:ln>
        </p:spPr>
      </p:pic>
      <p:sp>
        <p:nvSpPr>
          <p:cNvPr id="333" name="Google Shape;333;p27"/>
          <p:cNvSpPr txBox="1"/>
          <p:nvPr/>
        </p:nvSpPr>
        <p:spPr>
          <a:xfrm>
            <a:off x="1460601" y="5366679"/>
            <a:ext cx="10972800" cy="113082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000000"/>
                </a:solidFill>
                <a:latin typeface="Arial"/>
                <a:ea typeface="Arial"/>
                <a:cs typeface="Arial"/>
                <a:sym typeface="Arial"/>
              </a:rPr>
              <a:t>DISTRIBUTION OF TARGET VARIABLE</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NOTE: The chart indicates a ratio imbalance of 11.44,highlighting a significant disparity among the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            target variables</a:t>
            </a:r>
            <a:endParaRPr sz="1600">
              <a:solidFill>
                <a:schemeClr val="dk1"/>
              </a:solidFill>
              <a:latin typeface="Arial"/>
              <a:ea typeface="Arial"/>
              <a:cs typeface="Arial"/>
              <a:sym typeface="Arial"/>
            </a:endParaRPr>
          </a:p>
        </p:txBody>
      </p:sp>
      <p:sp>
        <p:nvSpPr>
          <p:cNvPr id="334" name="Google Shape;334;p27"/>
          <p:cNvSpPr txBox="1"/>
          <p:nvPr/>
        </p:nvSpPr>
        <p:spPr>
          <a:xfrm>
            <a:off x="1235479" y="1168088"/>
            <a:ext cx="16389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PIE CHART</a:t>
            </a:r>
            <a:endParaRPr/>
          </a:p>
        </p:txBody>
      </p:sp>
      <p:sp>
        <p:nvSpPr>
          <p:cNvPr id="335" name="Google Shape;335;p27"/>
          <p:cNvSpPr txBox="1"/>
          <p:nvPr/>
        </p:nvSpPr>
        <p:spPr>
          <a:xfrm>
            <a:off x="1235479" y="696686"/>
            <a:ext cx="10840563" cy="3951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chemeClr val="dk1"/>
                </a:solidFill>
                <a:latin typeface="Arial"/>
                <a:ea typeface="Arial"/>
                <a:cs typeface="Arial"/>
                <a:sym typeface="Arial"/>
              </a:rPr>
              <a:t>I have used a pie chart to display  the distribution of target variable and highlighted the class imbalance</a:t>
            </a:r>
            <a:endParaRPr sz="20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1371598" y="369277"/>
            <a:ext cx="9590215" cy="170851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BA2169"/>
              </a:buClr>
              <a:buSzPts val="2000"/>
              <a:buFont typeface="Gill Sans"/>
              <a:buNone/>
            </a:pPr>
            <a:r>
              <a:rPr lang="en-US" sz="2000"/>
              <a:t>UNIVARIATE ANALYSIS</a:t>
            </a:r>
            <a:endParaRPr sz="2000"/>
          </a:p>
        </p:txBody>
      </p:sp>
      <p:sp>
        <p:nvSpPr>
          <p:cNvPr id="341" name="Google Shape;341;p28"/>
          <p:cNvSpPr txBox="1"/>
          <p:nvPr>
            <p:ph idx="2" type="body"/>
          </p:nvPr>
        </p:nvSpPr>
        <p:spPr>
          <a:xfrm>
            <a:off x="1371598" y="1103979"/>
            <a:ext cx="10115552" cy="3436653"/>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15000"/>
              </a:lnSpc>
              <a:spcBef>
                <a:spcPts val="0"/>
              </a:spcBef>
              <a:spcAft>
                <a:spcPts val="0"/>
              </a:spcAft>
              <a:buSzPct val="100000"/>
              <a:buNone/>
            </a:pPr>
            <a:r>
              <a:rPr b="0" lang="en-US" sz="6400">
                <a:solidFill>
                  <a:srgbClr val="000000"/>
                </a:solidFill>
                <a:latin typeface="Arial"/>
                <a:ea typeface="Arial"/>
                <a:cs typeface="Arial"/>
                <a:sym typeface="Arial"/>
              </a:rPr>
              <a:t>For univariate analysis the columns AMT_INCOME_TOTAL, AMT_CREDIT, AMT_ANNUITY,  </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     CNT_CHILDREN, DAYS_BIRTH, DAYS_EMPLOYED, AMT_ANNUITY, AMT_APPLICATION, AMT_CREDIT, </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    AMT_DOWN_PAYMENT, AMT_GOODS_PRICE, NAME_CONTRACT_TYPE, NAME_CONTRACT_STATUS are taken</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For Descriptive analysis -</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To find Count,Mean,Std,Minimum,Maximum,Median,Range,Mode,Percentage,Variance,quartile,percentile values  These following functions are used :</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1. COUNT FUNCTION:</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    =COUNT(A1:A50000)</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2.MEAN FUNCTION:</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   =AVERAGE(A1: A50000)</a:t>
            </a:r>
            <a:endParaRPr/>
          </a:p>
          <a:p>
            <a:pPr indent="15875" lvl="0" marL="0" marR="0" rtl="0" algn="l">
              <a:lnSpc>
                <a:spcPct val="115000"/>
              </a:lnSpc>
              <a:spcBef>
                <a:spcPts val="800"/>
              </a:spcBef>
              <a:spcAft>
                <a:spcPts val="0"/>
              </a:spcAft>
              <a:buSzPct val="100000"/>
              <a:buNone/>
            </a:pPr>
            <a:r>
              <a:t/>
            </a:r>
            <a:endParaRPr sz="1000">
              <a:latin typeface="Arial"/>
              <a:ea typeface="Arial"/>
              <a:cs typeface="Arial"/>
              <a:sym typeface="Arial"/>
            </a:endParaRPr>
          </a:p>
          <a:p>
            <a:pPr indent="-200025" lvl="0" marL="228600" rtl="0" algn="l">
              <a:lnSpc>
                <a:spcPct val="120000"/>
              </a:lnSpc>
              <a:spcBef>
                <a:spcPts val="800"/>
              </a:spcBef>
              <a:spcAft>
                <a:spcPts val="0"/>
              </a:spcAft>
              <a:buClr>
                <a:schemeClr val="dk1"/>
              </a:buClr>
              <a:buSzPct val="1000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idx="1" type="body"/>
          </p:nvPr>
        </p:nvSpPr>
        <p:spPr>
          <a:xfrm>
            <a:off x="1369269" y="914401"/>
            <a:ext cx="6036544" cy="4806446"/>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15000"/>
              </a:lnSpc>
              <a:spcBef>
                <a:spcPts val="0"/>
              </a:spcBef>
              <a:spcAft>
                <a:spcPts val="0"/>
              </a:spcAft>
              <a:buSzPts val="1200"/>
              <a:buNone/>
            </a:pPr>
            <a:r>
              <a:rPr lang="en-US" sz="1200">
                <a:solidFill>
                  <a:srgbClr val="000000"/>
                </a:solidFill>
                <a:latin typeface="Arial"/>
                <a:ea typeface="Arial"/>
                <a:cs typeface="Arial"/>
                <a:sym typeface="Arial"/>
              </a:rPr>
              <a:t>3.STANDARD DEVIATION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=STDEV.S(A1:A50000)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4.MINIMUM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=MIN(A1:A50000)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5.MAXIMUM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=MAX(A1:A50000)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6.RANGE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=MAX(A1:A50000) – MIN(A1:A50000)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7.MODE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=MODE(A1:A50000)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8.VARIANCE FUNCTION:</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=VAR.S(A1: 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9.QUARTILE FUNCTION:</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Q1 = QUARTILE.INC(A1:A50000,1)</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Q2 = QUARTILE.INC(A1:A50000,2)</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Q3 = QUARTILE.INC(A1:A50000,3)</a:t>
            </a:r>
            <a:endParaRPr sz="1200">
              <a:latin typeface="Arial"/>
              <a:ea typeface="Arial"/>
              <a:cs typeface="Arial"/>
              <a:sym typeface="Arial"/>
            </a:endParaRPr>
          </a:p>
          <a:p>
            <a:pPr indent="-114300" lvl="0" marL="228600" rtl="0" algn="l">
              <a:lnSpc>
                <a:spcPct val="120000"/>
              </a:lnSpc>
              <a:spcBef>
                <a:spcPts val="800"/>
              </a:spcBef>
              <a:spcAft>
                <a:spcPts val="0"/>
              </a:spcAft>
              <a:buClr>
                <a:schemeClr val="dk1"/>
              </a:buClr>
              <a:buSzPts val="1800"/>
              <a:buNone/>
            </a:pPr>
            <a:r>
              <a:t/>
            </a:r>
            <a:endParaRPr/>
          </a:p>
        </p:txBody>
      </p:sp>
      <p:sp>
        <p:nvSpPr>
          <p:cNvPr id="347" name="Google Shape;347;p29"/>
          <p:cNvSpPr txBox="1"/>
          <p:nvPr>
            <p:ph idx="2" type="body"/>
          </p:nvPr>
        </p:nvSpPr>
        <p:spPr>
          <a:xfrm>
            <a:off x="4807975" y="998608"/>
            <a:ext cx="4974237" cy="4944991"/>
          </a:xfrm>
          <a:prstGeom prst="rect">
            <a:avLst/>
          </a:prstGeom>
          <a:noFill/>
          <a:ln>
            <a:noFill/>
          </a:ln>
        </p:spPr>
        <p:txBody>
          <a:bodyPr anchorCtr="0" anchor="t" bIns="45700" lIns="91425" spcFirstLastPara="1" rIns="91425" wrap="square" tIns="45700">
            <a:normAutofit/>
          </a:bodyPr>
          <a:lstStyle/>
          <a:p>
            <a:pPr indent="0" lvl="0" marL="0" marR="0" rtl="0" algn="l">
              <a:lnSpc>
                <a:spcPct val="50000"/>
              </a:lnSpc>
              <a:spcBef>
                <a:spcPts val="0"/>
              </a:spcBef>
              <a:spcAft>
                <a:spcPts val="0"/>
              </a:spcAft>
              <a:buSzPts val="1200"/>
              <a:buNone/>
            </a:pPr>
            <a:r>
              <a:rPr b="0" lang="en-US" sz="1200">
                <a:solidFill>
                  <a:srgbClr val="000000"/>
                </a:solidFill>
                <a:latin typeface="Arial"/>
                <a:ea typeface="Arial"/>
                <a:cs typeface="Arial"/>
                <a:sym typeface="Arial"/>
              </a:rPr>
              <a:t>10.PERCENTILE FUNCTION:</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000000"/>
                </a:solidFill>
                <a:latin typeface="Arial"/>
                <a:ea typeface="Arial"/>
                <a:cs typeface="Arial"/>
                <a:sym typeface="Arial"/>
              </a:rPr>
              <a:t>    </a:t>
            </a:r>
            <a:r>
              <a:rPr b="0" lang="en-US" sz="1200">
                <a:solidFill>
                  <a:srgbClr val="222222"/>
                </a:solidFill>
                <a:latin typeface="Arial"/>
                <a:ea typeface="Arial"/>
                <a:cs typeface="Arial"/>
                <a:sym typeface="Arial"/>
              </a:rPr>
              <a:t>1st Percentile:</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 1/100)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5th Percentile :</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 5/100)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10th Percentile:</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a:t>
            </a:r>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10/100)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25th Percentile:</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a:t>
            </a:r>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25/100)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50th Percentile :</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 50/100)</a:t>
            </a:r>
            <a:endParaRPr b="0" sz="1200">
              <a:latin typeface="Arial"/>
              <a:ea typeface="Arial"/>
              <a:cs typeface="Arial"/>
              <a:sym typeface="Arial"/>
            </a:endParaRPr>
          </a:p>
          <a:p>
            <a:pPr indent="-114300" lvl="0" marL="228600" rtl="0" algn="l">
              <a:lnSpc>
                <a:spcPct val="120000"/>
              </a:lnSpc>
              <a:spcBef>
                <a:spcPts val="0"/>
              </a:spcBef>
              <a:spcAft>
                <a:spcPts val="0"/>
              </a:spcAft>
              <a:buClr>
                <a:schemeClr val="dk1"/>
              </a:buClr>
              <a:buSzPts val="1800"/>
              <a:buNone/>
            </a:pPr>
            <a:r>
              <a:t/>
            </a:r>
            <a:endParaRPr/>
          </a:p>
        </p:txBody>
      </p:sp>
      <p:sp>
        <p:nvSpPr>
          <p:cNvPr id="348" name="Google Shape;348;p29"/>
          <p:cNvSpPr txBox="1"/>
          <p:nvPr/>
        </p:nvSpPr>
        <p:spPr>
          <a:xfrm>
            <a:off x="8041115" y="914401"/>
            <a:ext cx="3960385" cy="230800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75th Percentile:</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75/100)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90th Percentile :</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90/100)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95th Percentile:</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95/100)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99th Percentile:</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99/100)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Percentage was also found for all columns</a:t>
            </a:r>
            <a:endParaRPr sz="14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
          <p:cNvSpPr txBox="1"/>
          <p:nvPr>
            <p:ph idx="1" type="body"/>
          </p:nvPr>
        </p:nvSpPr>
        <p:spPr>
          <a:xfrm>
            <a:off x="1243010" y="0"/>
            <a:ext cx="8952549" cy="5275083"/>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15000"/>
              </a:lnSpc>
              <a:spcBef>
                <a:spcPts val="0"/>
              </a:spcBef>
              <a:spcAft>
                <a:spcPts val="0"/>
              </a:spcAft>
              <a:buSzPct val="100000"/>
              <a:buNone/>
            </a:pPr>
            <a:r>
              <a:rPr b="0" lang="en-US">
                <a:solidFill>
                  <a:srgbClr val="222222"/>
                </a:solidFill>
                <a:latin typeface="Times New Roman"/>
                <a:ea typeface="Times New Roman"/>
                <a:cs typeface="Times New Roman"/>
                <a:sym typeface="Times New Roman"/>
              </a:rPr>
              <a:t> </a:t>
            </a:r>
            <a:endParaRPr b="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Approach:</a:t>
            </a:r>
            <a:endParaRPr/>
          </a:p>
          <a:p>
            <a:pPr indent="0" lvl="0" marL="0" marR="0" rtl="0" algn="l">
              <a:lnSpc>
                <a:spcPct val="115000"/>
              </a:lnSpc>
              <a:spcBef>
                <a:spcPts val="600"/>
              </a:spcBef>
              <a:spcAft>
                <a:spcPts val="0"/>
              </a:spcAft>
              <a:buSzPct val="100000"/>
              <a:buNone/>
            </a:pPr>
            <a:r>
              <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1. Data Collection:</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 Gathered a comprehensive dataset of loan applicants, including demographic   </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details, financial information, and loan specifics.</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 Ensured data quality by cleaning and preprocessing the dataset, handling missing </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values, and addressing any inconsistencies.</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2. Exploratory Data Analysis (EDA):</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 Conducted EDA to gain initial insights into the dataset.</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 Visualized the distribution of key variables and identified patterns and trends.</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 Utilized heatmaps to visualize correlation coefficients between variables, helping to   </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pinpoint significant relationships.</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3. Insights and Recommendations:</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 Interpreted the results to draw actionable insights.</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 Provided recommendations to the bank on how to streamline the loan approval </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process, reduce default risks, and improve customer satisfaction.</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 </a:t>
            </a:r>
            <a:endParaRPr b="0" sz="6400">
              <a:latin typeface="Arial"/>
              <a:ea typeface="Arial"/>
              <a:cs typeface="Arial"/>
              <a:sym typeface="Arial"/>
            </a:endParaRPr>
          </a:p>
          <a:p>
            <a:pPr indent="0" lvl="0" marL="0" marR="0" rtl="0" algn="l">
              <a:lnSpc>
                <a:spcPct val="115000"/>
              </a:lnSpc>
              <a:spcBef>
                <a:spcPts val="600"/>
              </a:spcBef>
              <a:spcAft>
                <a:spcPts val="0"/>
              </a:spcAft>
              <a:buSzPct val="100000"/>
              <a:buNone/>
            </a:pPr>
            <a:r>
              <a:rPr b="0" lang="en-US" sz="6400">
                <a:solidFill>
                  <a:srgbClr val="222222"/>
                </a:solidFill>
                <a:latin typeface="Times New Roman"/>
                <a:ea typeface="Times New Roman"/>
                <a:cs typeface="Times New Roman"/>
                <a:sym typeface="Times New Roman"/>
              </a:rPr>
              <a:t>By following this systematic approach, the project aims to enhance the bank's ability to make informed loan approval decisions, ultimately leading to better financial outcomes for both the bank and its customers.</a:t>
            </a:r>
            <a:endParaRPr b="0" sz="6400">
              <a:latin typeface="Arial"/>
              <a:ea typeface="Arial"/>
              <a:cs typeface="Arial"/>
              <a:sym typeface="Arial"/>
            </a:endParaRPr>
          </a:p>
          <a:p>
            <a:pPr indent="-200025" lvl="0" marL="228600" rtl="0" algn="l">
              <a:lnSpc>
                <a:spcPct val="120000"/>
              </a:lnSpc>
              <a:spcBef>
                <a:spcPts val="600"/>
              </a:spcBef>
              <a:spcAft>
                <a:spcPts val="0"/>
              </a:spcAft>
              <a:buClr>
                <a:schemeClr val="dk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0"/>
          <p:cNvPicPr preferRelativeResize="0"/>
          <p:nvPr/>
        </p:nvPicPr>
        <p:blipFill rotWithShape="1">
          <a:blip r:embed="rId3">
            <a:alphaModFix/>
          </a:blip>
          <a:srcRect b="0" l="0" r="0" t="0"/>
          <a:stretch/>
        </p:blipFill>
        <p:spPr>
          <a:xfrm>
            <a:off x="966908" y="660258"/>
            <a:ext cx="11009741" cy="2768742"/>
          </a:xfrm>
          <a:prstGeom prst="rect">
            <a:avLst/>
          </a:prstGeom>
          <a:noFill/>
          <a:ln>
            <a:noFill/>
          </a:ln>
        </p:spPr>
      </p:pic>
      <p:pic>
        <p:nvPicPr>
          <p:cNvPr id="354" name="Google Shape;354;p30"/>
          <p:cNvPicPr preferRelativeResize="0"/>
          <p:nvPr/>
        </p:nvPicPr>
        <p:blipFill rotWithShape="1">
          <a:blip r:embed="rId4">
            <a:alphaModFix/>
          </a:blip>
          <a:srcRect b="0" l="0" r="0" t="0"/>
          <a:stretch/>
        </p:blipFill>
        <p:spPr>
          <a:xfrm>
            <a:off x="962497" y="3912963"/>
            <a:ext cx="10478654" cy="1727675"/>
          </a:xfrm>
          <a:prstGeom prst="rect">
            <a:avLst/>
          </a:prstGeom>
          <a:noFill/>
          <a:ln>
            <a:noFill/>
          </a:ln>
        </p:spPr>
      </p:pic>
      <p:sp>
        <p:nvSpPr>
          <p:cNvPr id="355" name="Google Shape;355;p30"/>
          <p:cNvSpPr txBox="1"/>
          <p:nvPr/>
        </p:nvSpPr>
        <p:spPr>
          <a:xfrm>
            <a:off x="962497" y="268624"/>
            <a:ext cx="52633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COLUMNS TAKEN TO PERFORM UNIVARIATE ANALYSIS </a:t>
            </a:r>
            <a:endParaRPr/>
          </a:p>
        </p:txBody>
      </p:sp>
      <p:sp>
        <p:nvSpPr>
          <p:cNvPr id="356" name="Google Shape;356;p30"/>
          <p:cNvSpPr txBox="1"/>
          <p:nvPr/>
        </p:nvSpPr>
        <p:spPr>
          <a:xfrm>
            <a:off x="962496" y="3563260"/>
            <a:ext cx="435663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DESCRIPTIVE ANALYSIS OF THE COLUMNS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descr="A screenshot of a spreadsheet&#10;&#10;Description automatically generated" id="361" name="Google Shape;361;p31"/>
          <p:cNvPicPr preferRelativeResize="0"/>
          <p:nvPr>
            <p:ph idx="2" type="body"/>
          </p:nvPr>
        </p:nvPicPr>
        <p:blipFill rotWithShape="1">
          <a:blip r:embed="rId3">
            <a:alphaModFix/>
          </a:blip>
          <a:srcRect b="0" l="0" r="0" t="0"/>
          <a:stretch/>
        </p:blipFill>
        <p:spPr>
          <a:xfrm>
            <a:off x="1852110" y="811032"/>
            <a:ext cx="4502381" cy="1733639"/>
          </a:xfrm>
          <a:prstGeom prst="rect">
            <a:avLst/>
          </a:prstGeom>
          <a:noFill/>
          <a:ln>
            <a:noFill/>
          </a:ln>
        </p:spPr>
      </p:pic>
      <p:sp>
        <p:nvSpPr>
          <p:cNvPr id="362" name="Google Shape;362;p31"/>
          <p:cNvSpPr txBox="1"/>
          <p:nvPr/>
        </p:nvSpPr>
        <p:spPr>
          <a:xfrm>
            <a:off x="1774051" y="345688"/>
            <a:ext cx="45023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COUNTS CALCULATED FOR CATEGORIAL COLUMN </a:t>
            </a:r>
            <a:endParaRPr/>
          </a:p>
        </p:txBody>
      </p:sp>
      <p:sp>
        <p:nvSpPr>
          <p:cNvPr id="363" name="Google Shape;363;p31"/>
          <p:cNvSpPr txBox="1"/>
          <p:nvPr/>
        </p:nvSpPr>
        <p:spPr>
          <a:xfrm>
            <a:off x="1774051" y="2782669"/>
            <a:ext cx="93478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22222"/>
                </a:solidFill>
                <a:latin typeface="Arial"/>
                <a:ea typeface="Arial"/>
                <a:cs typeface="Arial"/>
                <a:sym typeface="Arial"/>
              </a:rPr>
              <a:t>I have used histograms and bar chart to show distribution of individual  variable </a:t>
            </a:r>
            <a:endParaRPr sz="1800">
              <a:solidFill>
                <a:schemeClr val="dk1"/>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2"/>
          <p:cNvSpPr txBox="1"/>
          <p:nvPr/>
        </p:nvSpPr>
        <p:spPr>
          <a:xfrm>
            <a:off x="1387874" y="118240"/>
            <a:ext cx="21283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HISTOGRAMS :</a:t>
            </a:r>
            <a:endParaRPr/>
          </a:p>
        </p:txBody>
      </p:sp>
      <p:pic>
        <p:nvPicPr>
          <p:cNvPr descr="A screen shot of a graph&#10;&#10;Description automatically generated" id="369" name="Google Shape;369;p32"/>
          <p:cNvPicPr preferRelativeResize="0"/>
          <p:nvPr/>
        </p:nvPicPr>
        <p:blipFill rotWithShape="1">
          <a:blip r:embed="rId3">
            <a:alphaModFix/>
          </a:blip>
          <a:srcRect b="0" l="0" r="0" t="0"/>
          <a:stretch/>
        </p:blipFill>
        <p:spPr>
          <a:xfrm>
            <a:off x="1315829" y="618304"/>
            <a:ext cx="3729137" cy="1655324"/>
          </a:xfrm>
          <a:prstGeom prst="rect">
            <a:avLst/>
          </a:prstGeom>
          <a:noFill/>
          <a:ln>
            <a:noFill/>
          </a:ln>
        </p:spPr>
      </p:pic>
      <p:pic>
        <p:nvPicPr>
          <p:cNvPr descr="A screen shot of a credit card&#10;&#10;Description automatically generated" id="370" name="Google Shape;370;p32"/>
          <p:cNvPicPr preferRelativeResize="0"/>
          <p:nvPr/>
        </p:nvPicPr>
        <p:blipFill rotWithShape="1">
          <a:blip r:embed="rId4">
            <a:alphaModFix/>
          </a:blip>
          <a:srcRect b="0" l="0" r="0" t="0"/>
          <a:stretch/>
        </p:blipFill>
        <p:spPr>
          <a:xfrm>
            <a:off x="6096000" y="618304"/>
            <a:ext cx="3729137" cy="1716501"/>
          </a:xfrm>
          <a:prstGeom prst="rect">
            <a:avLst/>
          </a:prstGeom>
          <a:noFill/>
          <a:ln>
            <a:noFill/>
          </a:ln>
        </p:spPr>
      </p:pic>
      <p:pic>
        <p:nvPicPr>
          <p:cNvPr descr="A screenshot of a graph&#10;&#10;Description automatically generated" id="371" name="Google Shape;371;p32"/>
          <p:cNvPicPr preferRelativeResize="0"/>
          <p:nvPr/>
        </p:nvPicPr>
        <p:blipFill rotWithShape="1">
          <a:blip r:embed="rId5">
            <a:alphaModFix/>
          </a:blip>
          <a:srcRect b="0" l="0" r="0" t="0"/>
          <a:stretch/>
        </p:blipFill>
        <p:spPr>
          <a:xfrm>
            <a:off x="1315829" y="2652315"/>
            <a:ext cx="3729137" cy="1789250"/>
          </a:xfrm>
          <a:prstGeom prst="rect">
            <a:avLst/>
          </a:prstGeom>
          <a:noFill/>
          <a:ln>
            <a:noFill/>
          </a:ln>
        </p:spPr>
      </p:pic>
      <p:pic>
        <p:nvPicPr>
          <p:cNvPr descr="A graph with numbers and a number of children&#10;&#10;Description automatically generated" id="372" name="Google Shape;372;p32"/>
          <p:cNvPicPr preferRelativeResize="0"/>
          <p:nvPr/>
        </p:nvPicPr>
        <p:blipFill rotWithShape="1">
          <a:blip r:embed="rId6">
            <a:alphaModFix/>
          </a:blip>
          <a:srcRect b="0" l="0" r="0" t="0"/>
          <a:stretch/>
        </p:blipFill>
        <p:spPr>
          <a:xfrm>
            <a:off x="1315828" y="4724563"/>
            <a:ext cx="3729137" cy="1843635"/>
          </a:xfrm>
          <a:prstGeom prst="rect">
            <a:avLst/>
          </a:prstGeom>
          <a:noFill/>
          <a:ln>
            <a:noFill/>
          </a:ln>
        </p:spPr>
      </p:pic>
      <p:pic>
        <p:nvPicPr>
          <p:cNvPr descr="A white graph with black text&#10;&#10;Description automatically generated with medium confidence" id="373" name="Google Shape;373;p32"/>
          <p:cNvPicPr preferRelativeResize="0"/>
          <p:nvPr/>
        </p:nvPicPr>
        <p:blipFill rotWithShape="1">
          <a:blip r:embed="rId7">
            <a:alphaModFix/>
          </a:blip>
          <a:srcRect b="0" l="0" r="0" t="0"/>
          <a:stretch/>
        </p:blipFill>
        <p:spPr>
          <a:xfrm>
            <a:off x="6096000" y="2652316"/>
            <a:ext cx="3639015" cy="1789249"/>
          </a:xfrm>
          <a:prstGeom prst="rect">
            <a:avLst/>
          </a:prstGeom>
          <a:noFill/>
          <a:ln>
            <a:noFill/>
          </a:ln>
        </p:spPr>
      </p:pic>
      <p:sp>
        <p:nvSpPr>
          <p:cNvPr id="374" name="Google Shape;374;p32"/>
          <p:cNvSpPr txBox="1"/>
          <p:nvPr/>
        </p:nvSpPr>
        <p:spPr>
          <a:xfrm>
            <a:off x="6096000" y="5306890"/>
            <a:ext cx="6645757" cy="87036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100">
                <a:solidFill>
                  <a:srgbClr val="000000"/>
                </a:solidFill>
                <a:latin typeface="Arial"/>
                <a:ea typeface="Arial"/>
                <a:cs typeface="Arial"/>
                <a:sym typeface="Arial"/>
              </a:rPr>
              <a:t>DAYS_BIRTH column is converted to years for positive values on X – Axis </a:t>
            </a:r>
            <a:endParaRPr sz="11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000000"/>
                </a:solidFill>
                <a:latin typeface="Arial"/>
                <a:ea typeface="Arial"/>
                <a:cs typeface="Arial"/>
                <a:sym typeface="Arial"/>
              </a:rPr>
              <a:t>The formula used to convert age in days into age in years :</a:t>
            </a:r>
            <a:endParaRPr sz="11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000000"/>
                </a:solidFill>
                <a:latin typeface="Arial"/>
                <a:ea typeface="Arial"/>
                <a:cs typeface="Arial"/>
                <a:sym typeface="Arial"/>
              </a:rPr>
              <a:t>= the age value /  365.25 </a:t>
            </a:r>
            <a:endParaRPr sz="11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A graph with numbers and a bar&#10;&#10;Description automatically generated" id="379" name="Google Shape;379;p33"/>
          <p:cNvPicPr preferRelativeResize="0"/>
          <p:nvPr/>
        </p:nvPicPr>
        <p:blipFill rotWithShape="1">
          <a:blip r:embed="rId3">
            <a:alphaModFix/>
          </a:blip>
          <a:srcRect b="0" l="0" r="0" t="0"/>
          <a:stretch/>
        </p:blipFill>
        <p:spPr>
          <a:xfrm>
            <a:off x="1496122" y="531068"/>
            <a:ext cx="3399263" cy="1605571"/>
          </a:xfrm>
          <a:prstGeom prst="rect">
            <a:avLst/>
          </a:prstGeom>
          <a:noFill/>
          <a:ln>
            <a:noFill/>
          </a:ln>
        </p:spPr>
      </p:pic>
      <p:pic>
        <p:nvPicPr>
          <p:cNvPr descr="A white and blue graph with numbers and a bar&#10;&#10;Description automatically generated with medium confidence" id="380" name="Google Shape;380;p33"/>
          <p:cNvPicPr preferRelativeResize="0"/>
          <p:nvPr/>
        </p:nvPicPr>
        <p:blipFill rotWithShape="1">
          <a:blip r:embed="rId4">
            <a:alphaModFix/>
          </a:blip>
          <a:srcRect b="0" l="0" r="0" t="0"/>
          <a:stretch/>
        </p:blipFill>
        <p:spPr>
          <a:xfrm>
            <a:off x="6096000" y="531068"/>
            <a:ext cx="3984701" cy="1605571"/>
          </a:xfrm>
          <a:prstGeom prst="rect">
            <a:avLst/>
          </a:prstGeom>
          <a:noFill/>
          <a:ln>
            <a:noFill/>
          </a:ln>
        </p:spPr>
      </p:pic>
      <p:pic>
        <p:nvPicPr>
          <p:cNvPr descr="A white screen with numbers and lines&#10;&#10;Description automatically generated with medium confidence" id="381" name="Google Shape;381;p33"/>
          <p:cNvPicPr preferRelativeResize="0"/>
          <p:nvPr/>
        </p:nvPicPr>
        <p:blipFill rotWithShape="1">
          <a:blip r:embed="rId5">
            <a:alphaModFix/>
          </a:blip>
          <a:srcRect b="0" l="0" r="0" t="0"/>
          <a:stretch/>
        </p:blipFill>
        <p:spPr>
          <a:xfrm>
            <a:off x="1496122" y="2524258"/>
            <a:ext cx="3399263" cy="1944770"/>
          </a:xfrm>
          <a:prstGeom prst="rect">
            <a:avLst/>
          </a:prstGeom>
          <a:noFill/>
          <a:ln>
            <a:noFill/>
          </a:ln>
        </p:spPr>
      </p:pic>
      <p:pic>
        <p:nvPicPr>
          <p:cNvPr descr="A screen shot of a number&#10;&#10;Description automatically generated" id="382" name="Google Shape;382;p33"/>
          <p:cNvPicPr preferRelativeResize="0"/>
          <p:nvPr/>
        </p:nvPicPr>
        <p:blipFill rotWithShape="1">
          <a:blip r:embed="rId6">
            <a:alphaModFix/>
          </a:blip>
          <a:srcRect b="0" l="0" r="0" t="0"/>
          <a:stretch/>
        </p:blipFill>
        <p:spPr>
          <a:xfrm>
            <a:off x="6095999" y="2524259"/>
            <a:ext cx="3984701" cy="1944770"/>
          </a:xfrm>
          <a:prstGeom prst="rect">
            <a:avLst/>
          </a:prstGeom>
          <a:noFill/>
          <a:ln>
            <a:noFill/>
          </a:ln>
        </p:spPr>
      </p:pic>
      <p:pic>
        <p:nvPicPr>
          <p:cNvPr descr="A screen shot of a number&#10;&#10;Description automatically generated" id="383" name="Google Shape;383;p33"/>
          <p:cNvPicPr preferRelativeResize="0"/>
          <p:nvPr/>
        </p:nvPicPr>
        <p:blipFill rotWithShape="1">
          <a:blip r:embed="rId7">
            <a:alphaModFix/>
          </a:blip>
          <a:srcRect b="0" l="0" r="0" t="0"/>
          <a:stretch/>
        </p:blipFill>
        <p:spPr>
          <a:xfrm>
            <a:off x="1496122" y="4767901"/>
            <a:ext cx="3399263" cy="1652650"/>
          </a:xfrm>
          <a:prstGeom prst="rect">
            <a:avLst/>
          </a:prstGeom>
          <a:noFill/>
          <a:ln>
            <a:noFill/>
          </a:ln>
        </p:spPr>
      </p:pic>
      <p:pic>
        <p:nvPicPr>
          <p:cNvPr descr="A graph with numbers and a bar&#10;&#10;Description automatically generated with medium confidence" id="384" name="Google Shape;384;p33"/>
          <p:cNvPicPr preferRelativeResize="0"/>
          <p:nvPr/>
        </p:nvPicPr>
        <p:blipFill rotWithShape="1">
          <a:blip r:embed="rId8">
            <a:alphaModFix/>
          </a:blip>
          <a:srcRect b="0" l="0" r="0" t="0"/>
          <a:stretch/>
        </p:blipFill>
        <p:spPr>
          <a:xfrm>
            <a:off x="6095998" y="4767902"/>
            <a:ext cx="3984701" cy="1652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descr="A graph with a bar&#10;&#10;Description automatically generated" id="389" name="Google Shape;389;p34"/>
          <p:cNvPicPr preferRelativeResize="0"/>
          <p:nvPr/>
        </p:nvPicPr>
        <p:blipFill rotWithShape="1">
          <a:blip r:embed="rId3">
            <a:alphaModFix/>
          </a:blip>
          <a:srcRect b="0" l="0" r="0" t="0"/>
          <a:stretch/>
        </p:blipFill>
        <p:spPr>
          <a:xfrm>
            <a:off x="1198630" y="701181"/>
            <a:ext cx="4627714" cy="2385802"/>
          </a:xfrm>
          <a:prstGeom prst="rect">
            <a:avLst/>
          </a:prstGeom>
          <a:noFill/>
          <a:ln>
            <a:noFill/>
          </a:ln>
        </p:spPr>
      </p:pic>
      <p:pic>
        <p:nvPicPr>
          <p:cNvPr descr="A graph with a bar&#10;&#10;Description automatically generated" id="390" name="Google Shape;390;p34"/>
          <p:cNvPicPr preferRelativeResize="0"/>
          <p:nvPr/>
        </p:nvPicPr>
        <p:blipFill rotWithShape="1">
          <a:blip r:embed="rId4">
            <a:alphaModFix/>
          </a:blip>
          <a:srcRect b="0" l="0" r="0" t="0"/>
          <a:stretch/>
        </p:blipFill>
        <p:spPr>
          <a:xfrm>
            <a:off x="6007097" y="3421811"/>
            <a:ext cx="4889503" cy="2561293"/>
          </a:xfrm>
          <a:prstGeom prst="rect">
            <a:avLst/>
          </a:prstGeom>
          <a:noFill/>
          <a:ln>
            <a:noFill/>
          </a:ln>
        </p:spPr>
      </p:pic>
      <p:sp>
        <p:nvSpPr>
          <p:cNvPr id="391" name="Google Shape;391;p34"/>
          <p:cNvSpPr txBox="1"/>
          <p:nvPr/>
        </p:nvSpPr>
        <p:spPr>
          <a:xfrm>
            <a:off x="4750904" y="228601"/>
            <a:ext cx="46277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DISTRIBUTION OF  VARIABLE COUNTS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nvSpPr>
        <p:spPr>
          <a:xfrm>
            <a:off x="1509823" y="381329"/>
            <a:ext cx="2787805" cy="39267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rgbClr val="000000"/>
                </a:solidFill>
                <a:latin typeface="Arial"/>
                <a:ea typeface="Arial"/>
                <a:cs typeface="Arial"/>
                <a:sym typeface="Arial"/>
              </a:rPr>
              <a:t>BAR CHARTS :</a:t>
            </a:r>
            <a:endParaRPr sz="1800">
              <a:solidFill>
                <a:schemeClr val="dk1"/>
              </a:solidFill>
              <a:latin typeface="Arial"/>
              <a:ea typeface="Arial"/>
              <a:cs typeface="Arial"/>
              <a:sym typeface="Arial"/>
            </a:endParaRPr>
          </a:p>
        </p:txBody>
      </p:sp>
      <p:pic>
        <p:nvPicPr>
          <p:cNvPr descr="A graph with numbers and lines&#10;&#10;Description automatically generated" id="397" name="Google Shape;397;p35"/>
          <p:cNvPicPr preferRelativeResize="0"/>
          <p:nvPr/>
        </p:nvPicPr>
        <p:blipFill rotWithShape="1">
          <a:blip r:embed="rId3">
            <a:alphaModFix/>
          </a:blip>
          <a:srcRect b="0" l="0" r="0" t="0"/>
          <a:stretch/>
        </p:blipFill>
        <p:spPr>
          <a:xfrm>
            <a:off x="1371600" y="985876"/>
            <a:ext cx="3802566" cy="2337187"/>
          </a:xfrm>
          <a:prstGeom prst="rect">
            <a:avLst/>
          </a:prstGeom>
          <a:noFill/>
          <a:ln>
            <a:noFill/>
          </a:ln>
        </p:spPr>
      </p:pic>
      <p:pic>
        <p:nvPicPr>
          <p:cNvPr descr="A graph showing a line&#10;&#10;Description automatically generated with medium confidence" id="398" name="Google Shape;398;p35"/>
          <p:cNvPicPr preferRelativeResize="0"/>
          <p:nvPr/>
        </p:nvPicPr>
        <p:blipFill rotWithShape="1">
          <a:blip r:embed="rId4">
            <a:alphaModFix/>
          </a:blip>
          <a:srcRect b="0" l="0" r="0" t="0"/>
          <a:stretch/>
        </p:blipFill>
        <p:spPr>
          <a:xfrm>
            <a:off x="1371601" y="3534938"/>
            <a:ext cx="3802566" cy="2225554"/>
          </a:xfrm>
          <a:prstGeom prst="rect">
            <a:avLst/>
          </a:prstGeom>
          <a:noFill/>
          <a:ln>
            <a:noFill/>
          </a:ln>
        </p:spPr>
      </p:pic>
      <p:pic>
        <p:nvPicPr>
          <p:cNvPr descr="A graph with a line&#10;&#10;Description automatically generated" id="399" name="Google Shape;399;p35"/>
          <p:cNvPicPr preferRelativeResize="0"/>
          <p:nvPr/>
        </p:nvPicPr>
        <p:blipFill rotWithShape="1">
          <a:blip r:embed="rId5">
            <a:alphaModFix/>
          </a:blip>
          <a:srcRect b="0" l="0" r="0" t="0"/>
          <a:stretch/>
        </p:blipFill>
        <p:spPr>
          <a:xfrm>
            <a:off x="6309872" y="985876"/>
            <a:ext cx="3802566" cy="2337187"/>
          </a:xfrm>
          <a:prstGeom prst="rect">
            <a:avLst/>
          </a:prstGeom>
          <a:noFill/>
          <a:ln>
            <a:noFill/>
          </a:ln>
        </p:spPr>
      </p:pic>
      <p:pic>
        <p:nvPicPr>
          <p:cNvPr descr="A graph with numbers and a line&#10;&#10;Description automatically generated" id="400" name="Google Shape;400;p35"/>
          <p:cNvPicPr preferRelativeResize="0"/>
          <p:nvPr/>
        </p:nvPicPr>
        <p:blipFill rotWithShape="1">
          <a:blip r:embed="rId6">
            <a:alphaModFix/>
          </a:blip>
          <a:srcRect b="0" l="0" r="0" t="0"/>
          <a:stretch/>
        </p:blipFill>
        <p:spPr>
          <a:xfrm>
            <a:off x="6309873" y="3534938"/>
            <a:ext cx="3802565" cy="222555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A graph of a number of years&#10;&#10;Description automatically generated" id="405" name="Google Shape;405;p36"/>
          <p:cNvPicPr preferRelativeResize="0"/>
          <p:nvPr/>
        </p:nvPicPr>
        <p:blipFill rotWithShape="1">
          <a:blip r:embed="rId3">
            <a:alphaModFix/>
          </a:blip>
          <a:srcRect b="0" l="0" r="0" t="0"/>
          <a:stretch/>
        </p:blipFill>
        <p:spPr>
          <a:xfrm>
            <a:off x="1429532" y="462698"/>
            <a:ext cx="4802189" cy="2265354"/>
          </a:xfrm>
          <a:prstGeom prst="rect">
            <a:avLst/>
          </a:prstGeom>
          <a:noFill/>
          <a:ln>
            <a:noFill/>
          </a:ln>
        </p:spPr>
      </p:pic>
      <p:sp>
        <p:nvSpPr>
          <p:cNvPr id="406" name="Google Shape;406;p36"/>
          <p:cNvSpPr txBox="1"/>
          <p:nvPr/>
        </p:nvSpPr>
        <p:spPr>
          <a:xfrm>
            <a:off x="1586261" y="3161448"/>
            <a:ext cx="8382929" cy="87036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100">
                <a:solidFill>
                  <a:srgbClr val="000000"/>
                </a:solidFill>
                <a:latin typeface="Arial"/>
                <a:ea typeface="Arial"/>
                <a:cs typeface="Arial"/>
                <a:sym typeface="Arial"/>
              </a:rPr>
              <a:t>DAYS_BIRTH column is converted to years for positive values on X – Axis </a:t>
            </a:r>
            <a:endParaRPr sz="11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000000"/>
                </a:solidFill>
                <a:latin typeface="Arial"/>
                <a:ea typeface="Arial"/>
                <a:cs typeface="Arial"/>
                <a:sym typeface="Arial"/>
              </a:rPr>
              <a:t>The formula used to convert age in days into age in years :</a:t>
            </a:r>
            <a:endParaRPr sz="11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000000"/>
                </a:solidFill>
                <a:latin typeface="Arial"/>
                <a:ea typeface="Arial"/>
                <a:cs typeface="Arial"/>
                <a:sym typeface="Arial"/>
              </a:rPr>
              <a:t>= the age value /  365.25 </a:t>
            </a:r>
            <a:endParaRPr sz="1100">
              <a:solidFill>
                <a:schemeClr val="dk1"/>
              </a:solidFill>
              <a:latin typeface="Arial"/>
              <a:ea typeface="Arial"/>
              <a:cs typeface="Arial"/>
              <a:sym typeface="Arial"/>
            </a:endParaRPr>
          </a:p>
        </p:txBody>
      </p:sp>
      <p:pic>
        <p:nvPicPr>
          <p:cNvPr descr="A graph of a number of people&#10;&#10;Description automatically generated" id="407" name="Google Shape;407;p36"/>
          <p:cNvPicPr preferRelativeResize="0"/>
          <p:nvPr/>
        </p:nvPicPr>
        <p:blipFill rotWithShape="1">
          <a:blip r:embed="rId4">
            <a:alphaModFix/>
          </a:blip>
          <a:srcRect b="0" l="0" r="0" t="0"/>
          <a:stretch/>
        </p:blipFill>
        <p:spPr>
          <a:xfrm>
            <a:off x="7295493" y="535340"/>
            <a:ext cx="4248807" cy="2409409"/>
          </a:xfrm>
          <a:prstGeom prst="rect">
            <a:avLst/>
          </a:prstGeom>
          <a:noFill/>
          <a:ln>
            <a:noFill/>
          </a:ln>
        </p:spPr>
      </p:pic>
      <p:pic>
        <p:nvPicPr>
          <p:cNvPr descr="A graph with a line&#10;&#10;Description automatically generated" id="408" name="Google Shape;408;p36"/>
          <p:cNvPicPr preferRelativeResize="0"/>
          <p:nvPr/>
        </p:nvPicPr>
        <p:blipFill rotWithShape="1">
          <a:blip r:embed="rId5">
            <a:alphaModFix/>
          </a:blip>
          <a:srcRect b="0" l="0" r="0" t="0"/>
          <a:stretch/>
        </p:blipFill>
        <p:spPr>
          <a:xfrm>
            <a:off x="7295493" y="3161448"/>
            <a:ext cx="4248807" cy="2265353"/>
          </a:xfrm>
          <a:prstGeom prst="rect">
            <a:avLst/>
          </a:prstGeom>
          <a:noFill/>
          <a:ln>
            <a:noFill/>
          </a:ln>
        </p:spPr>
      </p:pic>
      <p:pic>
        <p:nvPicPr>
          <p:cNvPr descr="A graph with numbers and a line&#10;&#10;Description automatically generated" id="409" name="Google Shape;409;p36"/>
          <p:cNvPicPr preferRelativeResize="0"/>
          <p:nvPr/>
        </p:nvPicPr>
        <p:blipFill rotWithShape="1">
          <a:blip r:embed="rId6">
            <a:alphaModFix/>
          </a:blip>
          <a:srcRect b="0" l="0" r="0" t="0"/>
          <a:stretch/>
        </p:blipFill>
        <p:spPr>
          <a:xfrm>
            <a:off x="1429531" y="4222097"/>
            <a:ext cx="4802189" cy="240940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descr="A graph showing a number of credit&#10;&#10;Description automatically generated" id="414" name="Google Shape;414;p37"/>
          <p:cNvPicPr preferRelativeResize="0"/>
          <p:nvPr/>
        </p:nvPicPr>
        <p:blipFill rotWithShape="1">
          <a:blip r:embed="rId3">
            <a:alphaModFix/>
          </a:blip>
          <a:srcRect b="0" l="0" r="0" t="0"/>
          <a:stretch/>
        </p:blipFill>
        <p:spPr>
          <a:xfrm>
            <a:off x="1518423" y="329081"/>
            <a:ext cx="4577576" cy="2452781"/>
          </a:xfrm>
          <a:prstGeom prst="rect">
            <a:avLst/>
          </a:prstGeom>
          <a:noFill/>
          <a:ln>
            <a:noFill/>
          </a:ln>
        </p:spPr>
      </p:pic>
      <p:pic>
        <p:nvPicPr>
          <p:cNvPr descr="A graph with a line&#10;&#10;Description automatically generated" id="415" name="Google Shape;415;p37"/>
          <p:cNvPicPr preferRelativeResize="0"/>
          <p:nvPr/>
        </p:nvPicPr>
        <p:blipFill rotWithShape="1">
          <a:blip r:embed="rId4">
            <a:alphaModFix/>
          </a:blip>
          <a:srcRect b="0" l="0" r="0" t="0"/>
          <a:stretch/>
        </p:blipFill>
        <p:spPr>
          <a:xfrm>
            <a:off x="6827022" y="329081"/>
            <a:ext cx="4335392" cy="2452781"/>
          </a:xfrm>
          <a:prstGeom prst="rect">
            <a:avLst/>
          </a:prstGeom>
          <a:noFill/>
          <a:ln>
            <a:noFill/>
          </a:ln>
        </p:spPr>
      </p:pic>
      <p:pic>
        <p:nvPicPr>
          <p:cNvPr descr="A graph of a distribution of goods&#10;&#10;Description automatically generated" id="416" name="Google Shape;416;p37"/>
          <p:cNvPicPr preferRelativeResize="0"/>
          <p:nvPr/>
        </p:nvPicPr>
        <p:blipFill rotWithShape="1">
          <a:blip r:embed="rId5">
            <a:alphaModFix/>
          </a:blip>
          <a:srcRect b="0" l="0" r="0" t="0"/>
          <a:stretch/>
        </p:blipFill>
        <p:spPr>
          <a:xfrm>
            <a:off x="4417142" y="3230469"/>
            <a:ext cx="4577576" cy="240189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descr="A graph with numbers and a bar&#10;&#10;Description automatically generated" id="421" name="Google Shape;421;p38"/>
          <p:cNvPicPr preferRelativeResize="0"/>
          <p:nvPr/>
        </p:nvPicPr>
        <p:blipFill rotWithShape="1">
          <a:blip r:embed="rId3">
            <a:alphaModFix/>
          </a:blip>
          <a:srcRect b="0" l="0" r="0" t="0"/>
          <a:stretch/>
        </p:blipFill>
        <p:spPr>
          <a:xfrm>
            <a:off x="1518424" y="806292"/>
            <a:ext cx="4276942" cy="2354603"/>
          </a:xfrm>
          <a:prstGeom prst="rect">
            <a:avLst/>
          </a:prstGeom>
          <a:noFill/>
          <a:ln>
            <a:noFill/>
          </a:ln>
        </p:spPr>
      </p:pic>
      <p:pic>
        <p:nvPicPr>
          <p:cNvPr descr="A graph of a number of numbers and a bar&#10;&#10;Description automatically generated" id="422" name="Google Shape;422;p38"/>
          <p:cNvPicPr preferRelativeResize="0"/>
          <p:nvPr/>
        </p:nvPicPr>
        <p:blipFill rotWithShape="1">
          <a:blip r:embed="rId4">
            <a:alphaModFix/>
          </a:blip>
          <a:srcRect b="0" l="0" r="0" t="0"/>
          <a:stretch/>
        </p:blipFill>
        <p:spPr>
          <a:xfrm>
            <a:off x="6096000" y="3160895"/>
            <a:ext cx="4463830" cy="2473053"/>
          </a:xfrm>
          <a:prstGeom prst="rect">
            <a:avLst/>
          </a:prstGeom>
          <a:noFill/>
          <a:ln>
            <a:noFill/>
          </a:ln>
        </p:spPr>
      </p:pic>
      <p:sp>
        <p:nvSpPr>
          <p:cNvPr id="423" name="Google Shape;423;p38"/>
          <p:cNvSpPr txBox="1"/>
          <p:nvPr/>
        </p:nvSpPr>
        <p:spPr>
          <a:xfrm>
            <a:off x="4621694" y="209852"/>
            <a:ext cx="46277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DISTRIBUTION OF  VARIABLE COUNTS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txBox="1"/>
          <p:nvPr>
            <p:ph idx="2" type="body"/>
          </p:nvPr>
        </p:nvSpPr>
        <p:spPr>
          <a:xfrm>
            <a:off x="1369268" y="1137154"/>
            <a:ext cx="10004975" cy="4583692"/>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15000"/>
              </a:lnSpc>
              <a:spcBef>
                <a:spcPts val="0"/>
              </a:spcBef>
              <a:spcAft>
                <a:spcPts val="0"/>
              </a:spcAft>
              <a:buSzPct val="100000"/>
              <a:buNone/>
            </a:pPr>
            <a:r>
              <a:rPr b="0" lang="en-US" sz="6400">
                <a:solidFill>
                  <a:srgbClr val="000000"/>
                </a:solidFill>
                <a:latin typeface="Arial"/>
                <a:ea typeface="Arial"/>
                <a:cs typeface="Arial"/>
                <a:sym typeface="Arial"/>
              </a:rPr>
              <a:t> For Segmented univariate Analysis the columns CODE_GENDER,</a:t>
            </a:r>
            <a:r>
              <a:rPr b="0" lang="en-US" sz="6400">
                <a:latin typeface="Arial"/>
                <a:ea typeface="Arial"/>
                <a:cs typeface="Arial"/>
                <a:sym typeface="Arial"/>
              </a:rPr>
              <a:t> </a:t>
            </a:r>
            <a:r>
              <a:rPr b="0" lang="en-US" sz="6400">
                <a:solidFill>
                  <a:srgbClr val="000000"/>
                </a:solidFill>
                <a:latin typeface="Arial"/>
                <a:ea typeface="Arial"/>
                <a:cs typeface="Arial"/>
                <a:sym typeface="Arial"/>
              </a:rPr>
              <a:t>NAME_INCOME_TYPE,</a:t>
            </a:r>
            <a:r>
              <a:rPr b="0" lang="en-US" sz="6400">
                <a:latin typeface="Arial"/>
                <a:ea typeface="Arial"/>
                <a:cs typeface="Arial"/>
                <a:sym typeface="Arial"/>
              </a:rPr>
              <a:t>   </a:t>
            </a:r>
            <a:endParaRPr/>
          </a:p>
          <a:p>
            <a:pPr indent="0" lvl="0" marL="0" marR="0" rtl="0" algn="l">
              <a:lnSpc>
                <a:spcPct val="115000"/>
              </a:lnSpc>
              <a:spcBef>
                <a:spcPts val="800"/>
              </a:spcBef>
              <a:spcAft>
                <a:spcPts val="0"/>
              </a:spcAft>
              <a:buSzPct val="100000"/>
              <a:buNone/>
            </a:pPr>
            <a:r>
              <a:rPr b="0" lang="en-US" sz="6400">
                <a:latin typeface="Arial"/>
                <a:ea typeface="Arial"/>
                <a:cs typeface="Arial"/>
                <a:sym typeface="Arial"/>
              </a:rPr>
              <a:t>   </a:t>
            </a:r>
            <a:r>
              <a:rPr b="0" lang="en-US" sz="6400">
                <a:solidFill>
                  <a:srgbClr val="000000"/>
                </a:solidFill>
                <a:latin typeface="Arial"/>
                <a:ea typeface="Arial"/>
                <a:cs typeface="Arial"/>
                <a:sym typeface="Arial"/>
              </a:rPr>
              <a:t>NAME_EDUCATION_TYPE,</a:t>
            </a:r>
            <a:r>
              <a:rPr b="0" lang="en-US" sz="6400">
                <a:latin typeface="Arial"/>
                <a:ea typeface="Arial"/>
                <a:cs typeface="Arial"/>
                <a:sym typeface="Arial"/>
              </a:rPr>
              <a:t> </a:t>
            </a:r>
            <a:r>
              <a:rPr b="0" lang="en-US" sz="6400">
                <a:solidFill>
                  <a:srgbClr val="000000"/>
                </a:solidFill>
                <a:latin typeface="Arial"/>
                <a:ea typeface="Arial"/>
                <a:cs typeface="Arial"/>
                <a:sym typeface="Arial"/>
              </a:rPr>
              <a:t>NAME_FAMILY_STATUS,</a:t>
            </a:r>
            <a:r>
              <a:rPr b="0" lang="en-US" sz="6400">
                <a:latin typeface="Arial"/>
                <a:ea typeface="Arial"/>
                <a:cs typeface="Arial"/>
                <a:sym typeface="Arial"/>
              </a:rPr>
              <a:t> </a:t>
            </a:r>
            <a:r>
              <a:rPr b="0" lang="en-US" sz="6400">
                <a:solidFill>
                  <a:srgbClr val="000000"/>
                </a:solidFill>
                <a:latin typeface="Arial"/>
                <a:ea typeface="Arial"/>
                <a:cs typeface="Arial"/>
                <a:sym typeface="Arial"/>
              </a:rPr>
              <a:t>NAME_CLIENT_TYPE,</a:t>
            </a:r>
            <a:r>
              <a:rPr b="0" lang="en-US" sz="6400">
                <a:latin typeface="Arial"/>
                <a:ea typeface="Arial"/>
                <a:cs typeface="Arial"/>
                <a:sym typeface="Arial"/>
              </a:rPr>
              <a:t> </a:t>
            </a:r>
            <a:endParaRPr/>
          </a:p>
          <a:p>
            <a:pPr indent="0" lvl="0" marL="0" marR="0" rtl="0" algn="l">
              <a:lnSpc>
                <a:spcPct val="115000"/>
              </a:lnSpc>
              <a:spcBef>
                <a:spcPts val="800"/>
              </a:spcBef>
              <a:spcAft>
                <a:spcPts val="0"/>
              </a:spcAft>
              <a:buSzPct val="100000"/>
              <a:buNone/>
            </a:pPr>
            <a:r>
              <a:rPr b="0" lang="en-US" sz="6400">
                <a:latin typeface="Arial"/>
                <a:ea typeface="Arial"/>
                <a:cs typeface="Arial"/>
                <a:sym typeface="Arial"/>
              </a:rPr>
              <a:t>   </a:t>
            </a:r>
            <a:r>
              <a:rPr b="0" lang="en-US" sz="6400">
                <a:solidFill>
                  <a:srgbClr val="000000"/>
                </a:solidFill>
                <a:latin typeface="Arial"/>
                <a:ea typeface="Arial"/>
                <a:cs typeface="Arial"/>
                <a:sym typeface="Arial"/>
              </a:rPr>
              <a:t>NAME_PAYMENT_TYPE,</a:t>
            </a:r>
            <a:r>
              <a:rPr b="0" lang="en-US" sz="6400">
                <a:latin typeface="Arial"/>
                <a:ea typeface="Arial"/>
                <a:cs typeface="Arial"/>
                <a:sym typeface="Arial"/>
              </a:rPr>
              <a:t> </a:t>
            </a:r>
            <a:r>
              <a:rPr b="0" lang="en-US" sz="6400">
                <a:solidFill>
                  <a:srgbClr val="000000"/>
                </a:solidFill>
                <a:latin typeface="Arial"/>
                <a:ea typeface="Arial"/>
                <a:cs typeface="Arial"/>
                <a:sym typeface="Arial"/>
              </a:rPr>
              <a:t>CHANNEL_TYPE,</a:t>
            </a:r>
            <a:r>
              <a:rPr b="0" lang="en-US" sz="6400">
                <a:latin typeface="Arial"/>
                <a:ea typeface="Arial"/>
                <a:cs typeface="Arial"/>
                <a:sym typeface="Arial"/>
              </a:rPr>
              <a:t> </a:t>
            </a:r>
            <a:r>
              <a:rPr b="0" lang="en-US" sz="6400">
                <a:solidFill>
                  <a:srgbClr val="000000"/>
                </a:solidFill>
                <a:latin typeface="Arial"/>
                <a:ea typeface="Arial"/>
                <a:cs typeface="Arial"/>
                <a:sym typeface="Arial"/>
              </a:rPr>
              <a:t>NAME_CONTRACT_TYPE,</a:t>
            </a:r>
            <a:r>
              <a:rPr b="0" lang="en-US" sz="6400">
                <a:latin typeface="Arial"/>
                <a:ea typeface="Arial"/>
                <a:cs typeface="Arial"/>
                <a:sym typeface="Arial"/>
              </a:rPr>
              <a:t> </a:t>
            </a:r>
            <a:endParaRPr/>
          </a:p>
          <a:p>
            <a:pPr indent="0" lvl="0" marL="0" marR="0" rtl="0" algn="l">
              <a:lnSpc>
                <a:spcPct val="115000"/>
              </a:lnSpc>
              <a:spcBef>
                <a:spcPts val="800"/>
              </a:spcBef>
              <a:spcAft>
                <a:spcPts val="0"/>
              </a:spcAft>
              <a:buSzPct val="100000"/>
              <a:buNone/>
            </a:pPr>
            <a:r>
              <a:rPr b="0" lang="en-US" sz="6400">
                <a:solidFill>
                  <a:schemeClr val="dk1"/>
                </a:solidFill>
                <a:latin typeface="Arial"/>
                <a:ea typeface="Arial"/>
                <a:cs typeface="Arial"/>
                <a:sym typeface="Arial"/>
              </a:rPr>
              <a:t>   NAME_CONTRACT_TYPE.1, OWN_CAR_AGE are taken </a:t>
            </a:r>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The Segments chosen  are given below :</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1) CODE_GENDER segmented by NAME_INCOME_TYPE</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2)</a:t>
            </a:r>
            <a:r>
              <a:rPr b="0" lang="en-US" sz="6400">
                <a:latin typeface="Arial"/>
                <a:ea typeface="Arial"/>
                <a:cs typeface="Arial"/>
                <a:sym typeface="Arial"/>
              </a:rPr>
              <a:t> </a:t>
            </a:r>
            <a:r>
              <a:rPr b="0" lang="en-US" sz="6400">
                <a:solidFill>
                  <a:srgbClr val="000000"/>
                </a:solidFill>
                <a:latin typeface="Arial"/>
                <a:ea typeface="Arial"/>
                <a:cs typeface="Arial"/>
                <a:sym typeface="Arial"/>
              </a:rPr>
              <a:t>NAME_INCOME_TYPE  segmented by NAME_EDUCATION_TYPE</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3)</a:t>
            </a:r>
            <a:r>
              <a:rPr b="0" lang="en-US" sz="6400">
                <a:latin typeface="Arial"/>
                <a:ea typeface="Arial"/>
                <a:cs typeface="Arial"/>
                <a:sym typeface="Arial"/>
              </a:rPr>
              <a:t> </a:t>
            </a:r>
            <a:r>
              <a:rPr b="0" lang="en-US" sz="6400">
                <a:solidFill>
                  <a:srgbClr val="000000"/>
                </a:solidFill>
                <a:latin typeface="Arial"/>
                <a:ea typeface="Arial"/>
                <a:cs typeface="Arial"/>
                <a:sym typeface="Arial"/>
              </a:rPr>
              <a:t>NAME_EDUCATION_ TYPE segmented by NAME_FAMILY_STATUS</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4)</a:t>
            </a:r>
            <a:r>
              <a:rPr b="0" lang="en-US" sz="6400">
                <a:latin typeface="Arial"/>
                <a:ea typeface="Arial"/>
                <a:cs typeface="Arial"/>
                <a:sym typeface="Arial"/>
              </a:rPr>
              <a:t> </a:t>
            </a:r>
            <a:r>
              <a:rPr b="0" lang="en-US" sz="6400">
                <a:solidFill>
                  <a:srgbClr val="000000"/>
                </a:solidFill>
                <a:latin typeface="Arial"/>
                <a:ea typeface="Arial"/>
                <a:cs typeface="Arial"/>
                <a:sym typeface="Arial"/>
              </a:rPr>
              <a:t>NAME_FAMILY_STATUS segmented by NAME_CLIENT_TYPE</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5)</a:t>
            </a:r>
            <a:r>
              <a:rPr b="0" lang="en-US" sz="6400">
                <a:latin typeface="Arial"/>
                <a:ea typeface="Arial"/>
                <a:cs typeface="Arial"/>
                <a:sym typeface="Arial"/>
              </a:rPr>
              <a:t> </a:t>
            </a:r>
            <a:r>
              <a:rPr b="0" lang="en-US" sz="6400">
                <a:solidFill>
                  <a:srgbClr val="000000"/>
                </a:solidFill>
                <a:latin typeface="Arial"/>
                <a:ea typeface="Arial"/>
                <a:cs typeface="Arial"/>
                <a:sym typeface="Arial"/>
              </a:rPr>
              <a:t>NAME_CLIENT_TYPE  segmented by NAME_PAYMENT_TYPE</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6)</a:t>
            </a:r>
            <a:r>
              <a:rPr b="0" lang="en-US" sz="6400">
                <a:latin typeface="Arial"/>
                <a:ea typeface="Arial"/>
                <a:cs typeface="Arial"/>
                <a:sym typeface="Arial"/>
              </a:rPr>
              <a:t> </a:t>
            </a:r>
            <a:r>
              <a:rPr b="0" lang="en-US" sz="6400">
                <a:solidFill>
                  <a:srgbClr val="000000"/>
                </a:solidFill>
                <a:latin typeface="Arial"/>
                <a:ea typeface="Arial"/>
                <a:cs typeface="Arial"/>
                <a:sym typeface="Arial"/>
              </a:rPr>
              <a:t>NAME_PAYMENT_TYPE  segmented by CHANNEL_TYPE</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7)</a:t>
            </a:r>
            <a:r>
              <a:rPr b="0" lang="en-US" sz="6400">
                <a:latin typeface="Arial"/>
                <a:ea typeface="Arial"/>
                <a:cs typeface="Arial"/>
                <a:sym typeface="Arial"/>
              </a:rPr>
              <a:t> </a:t>
            </a:r>
            <a:r>
              <a:rPr b="0" lang="en-US" sz="6400">
                <a:solidFill>
                  <a:srgbClr val="000000"/>
                </a:solidFill>
                <a:latin typeface="Arial"/>
                <a:ea typeface="Arial"/>
                <a:cs typeface="Arial"/>
                <a:sym typeface="Arial"/>
              </a:rPr>
              <a:t>NAME_CONTRACT_TYPE  segmented by CHANNEL_TYPE</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8)</a:t>
            </a:r>
            <a:r>
              <a:rPr b="0" lang="en-US" sz="6400">
                <a:latin typeface="Arial"/>
                <a:ea typeface="Arial"/>
                <a:cs typeface="Arial"/>
                <a:sym typeface="Arial"/>
              </a:rPr>
              <a:t> </a:t>
            </a:r>
            <a:r>
              <a:rPr b="0" lang="en-US" sz="6400">
                <a:solidFill>
                  <a:srgbClr val="000000"/>
                </a:solidFill>
                <a:latin typeface="Arial"/>
                <a:ea typeface="Arial"/>
                <a:cs typeface="Arial"/>
                <a:sym typeface="Arial"/>
              </a:rPr>
              <a:t>NAME_CONTRACT_TYPE segmented by CODE_GENDER</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9)</a:t>
            </a:r>
            <a:r>
              <a:rPr b="0" lang="en-US" sz="6400">
                <a:latin typeface="Arial"/>
                <a:ea typeface="Arial"/>
                <a:cs typeface="Arial"/>
                <a:sym typeface="Arial"/>
              </a:rPr>
              <a:t> </a:t>
            </a:r>
            <a:r>
              <a:rPr b="0" lang="en-US" sz="6400">
                <a:solidFill>
                  <a:srgbClr val="000000"/>
                </a:solidFill>
                <a:latin typeface="Arial"/>
                <a:ea typeface="Arial"/>
                <a:cs typeface="Arial"/>
                <a:sym typeface="Arial"/>
              </a:rPr>
              <a:t>NAME_CONTRACT_TYPE.1 segmented by  OWN_CAR_AGE</a:t>
            </a:r>
            <a:endParaRPr b="0" sz="6400">
              <a:latin typeface="Arial"/>
              <a:ea typeface="Arial"/>
              <a:cs typeface="Arial"/>
              <a:sym typeface="Arial"/>
            </a:endParaRPr>
          </a:p>
          <a:p>
            <a:pPr indent="0" lvl="0" marL="0" marR="0" rtl="0" algn="l">
              <a:lnSpc>
                <a:spcPct val="115000"/>
              </a:lnSpc>
              <a:spcBef>
                <a:spcPts val="800"/>
              </a:spcBef>
              <a:spcAft>
                <a:spcPts val="0"/>
              </a:spcAft>
              <a:buSzPct val="100000"/>
              <a:buNone/>
            </a:pPr>
            <a:r>
              <a:rPr b="0" lang="en-US" sz="6400">
                <a:solidFill>
                  <a:srgbClr val="000000"/>
                </a:solidFill>
                <a:latin typeface="Arial"/>
                <a:ea typeface="Arial"/>
                <a:cs typeface="Arial"/>
                <a:sym typeface="Arial"/>
              </a:rPr>
              <a:t>10)</a:t>
            </a:r>
            <a:r>
              <a:rPr b="0" lang="en-US" sz="6400">
                <a:latin typeface="Arial"/>
                <a:ea typeface="Arial"/>
                <a:cs typeface="Arial"/>
                <a:sym typeface="Arial"/>
              </a:rPr>
              <a:t> </a:t>
            </a:r>
            <a:r>
              <a:rPr b="0" lang="en-US" sz="6400">
                <a:solidFill>
                  <a:srgbClr val="000000"/>
                </a:solidFill>
                <a:latin typeface="Arial"/>
                <a:ea typeface="Arial"/>
                <a:cs typeface="Arial"/>
                <a:sym typeface="Arial"/>
              </a:rPr>
              <a:t>OWN_CAR_AGE segmented by CODE_GENDER</a:t>
            </a:r>
            <a:endParaRPr/>
          </a:p>
          <a:p>
            <a:pPr indent="0" lvl="0" marL="0" marR="0" rtl="0" algn="l">
              <a:lnSpc>
                <a:spcPct val="115000"/>
              </a:lnSpc>
              <a:spcBef>
                <a:spcPts val="800"/>
              </a:spcBef>
              <a:spcAft>
                <a:spcPts val="0"/>
              </a:spcAft>
              <a:buSzPct val="100000"/>
              <a:buNone/>
            </a:pPr>
            <a:r>
              <a:t/>
            </a:r>
            <a:endParaRPr sz="1800">
              <a:latin typeface="Arial"/>
              <a:ea typeface="Arial"/>
              <a:cs typeface="Arial"/>
              <a:sym typeface="Arial"/>
            </a:endParaRPr>
          </a:p>
          <a:p>
            <a:pPr indent="0" lvl="0" marL="0" marR="0" rtl="0" algn="l">
              <a:lnSpc>
                <a:spcPct val="115000"/>
              </a:lnSpc>
              <a:spcBef>
                <a:spcPts val="800"/>
              </a:spcBef>
              <a:spcAft>
                <a:spcPts val="0"/>
              </a:spcAft>
              <a:buSzPct val="100000"/>
              <a:buNone/>
            </a:pPr>
            <a:r>
              <a:t/>
            </a:r>
            <a:endParaRPr>
              <a:solidFill>
                <a:schemeClr val="dk1"/>
              </a:solidFill>
            </a:endParaRPr>
          </a:p>
        </p:txBody>
      </p:sp>
      <p:sp>
        <p:nvSpPr>
          <p:cNvPr id="429" name="Google Shape;429;p39"/>
          <p:cNvSpPr txBox="1"/>
          <p:nvPr/>
        </p:nvSpPr>
        <p:spPr>
          <a:xfrm>
            <a:off x="1369267" y="524107"/>
            <a:ext cx="669021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BA2169"/>
                </a:solidFill>
                <a:latin typeface="Gill Sans"/>
                <a:ea typeface="Gill Sans"/>
                <a:cs typeface="Gill Sans"/>
                <a:sym typeface="Gill Sans"/>
              </a:rPr>
              <a:t>SEGMENTED UNIVARIATE ANALYSIS</a:t>
            </a:r>
            <a:endParaRPr sz="2000">
              <a:solidFill>
                <a:srgbClr val="BA2169"/>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txBox="1"/>
          <p:nvPr/>
        </p:nvSpPr>
        <p:spPr>
          <a:xfrm>
            <a:off x="1367233" y="228664"/>
            <a:ext cx="10425793" cy="71490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800">
                <a:solidFill>
                  <a:srgbClr val="222222"/>
                </a:solidFill>
                <a:latin typeface="Arial"/>
                <a:ea typeface="Arial"/>
                <a:cs typeface="Arial"/>
                <a:sym typeface="Arial"/>
              </a:rPr>
              <a:t>APPROACH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Data Collection and Preparation: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Data Sources: Collected historical loan data, including applicant demographics,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financial information, and loan details.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Data Cleaning: Used Microsoft Excel 365 to address missing values, remove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duplicates, and handle outliers, ensuring a high-quality dataset.</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Exploratory Data Analysis (EDA):</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Objective: To gain initial insights, understand data distribution, and identify patterns.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Techniques: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Descriptive Statistics: Summarized key metrics using Excel functions like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`AVERAGE`, `MEDIAN`, `SUM`, and `COUNT`.</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Visualizations: Created histograms, box plots, and scatter plots using Excel's built-in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chart tools to explore relationships and distributions.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Heatmaps: Utilized Excel's conditional formatting to create heatmaps, visualizing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correlation coefficients between variables.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Arial"/>
                <a:ea typeface="Arial"/>
                <a:cs typeface="Arial"/>
                <a:sym typeface="Arial"/>
              </a:rPr>
              <a: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t/>
            </a:r>
            <a:endParaRPr sz="105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050">
                <a:solidFill>
                  <a:srgbClr val="222222"/>
                </a:solidFill>
                <a:latin typeface="Arial"/>
                <a:ea typeface="Arial"/>
                <a:cs typeface="Arial"/>
                <a:sym typeface="Arial"/>
              </a:rPr>
              <a:t> </a:t>
            </a:r>
            <a:endParaRPr sz="105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0"/>
          <p:cNvPicPr preferRelativeResize="0"/>
          <p:nvPr/>
        </p:nvPicPr>
        <p:blipFill rotWithShape="1">
          <a:blip r:embed="rId3">
            <a:alphaModFix/>
          </a:blip>
          <a:srcRect b="0" l="0" r="0" t="0"/>
          <a:stretch/>
        </p:blipFill>
        <p:spPr>
          <a:xfrm>
            <a:off x="1113915" y="1255168"/>
            <a:ext cx="10748846" cy="2787793"/>
          </a:xfrm>
          <a:prstGeom prst="rect">
            <a:avLst/>
          </a:prstGeom>
          <a:noFill/>
          <a:ln>
            <a:noFill/>
          </a:ln>
        </p:spPr>
      </p:pic>
      <p:sp>
        <p:nvSpPr>
          <p:cNvPr id="435" name="Google Shape;435;p40"/>
          <p:cNvSpPr txBox="1"/>
          <p:nvPr/>
        </p:nvSpPr>
        <p:spPr>
          <a:xfrm>
            <a:off x="964095" y="765313"/>
            <a:ext cx="600323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COLUMNS TAKEN TO PERFORM SEGMENTED ANALYSIS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A screenshot of a computer&#10;&#10;Description automatically generated" id="440" name="Google Shape;440;p41"/>
          <p:cNvPicPr preferRelativeResize="0"/>
          <p:nvPr/>
        </p:nvPicPr>
        <p:blipFill rotWithShape="1">
          <a:blip r:embed="rId3">
            <a:alphaModFix/>
          </a:blip>
          <a:srcRect b="0" l="0" r="0" t="0"/>
          <a:stretch/>
        </p:blipFill>
        <p:spPr>
          <a:xfrm>
            <a:off x="1170835" y="1744980"/>
            <a:ext cx="10267466" cy="2849880"/>
          </a:xfrm>
          <a:prstGeom prst="rect">
            <a:avLst/>
          </a:prstGeom>
          <a:noFill/>
          <a:ln>
            <a:noFill/>
          </a:ln>
        </p:spPr>
      </p:pic>
      <p:sp>
        <p:nvSpPr>
          <p:cNvPr id="441" name="Google Shape;441;p41"/>
          <p:cNvSpPr txBox="1"/>
          <p:nvPr/>
        </p:nvSpPr>
        <p:spPr>
          <a:xfrm>
            <a:off x="1101261" y="1182814"/>
            <a:ext cx="4236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SEGMENTS WHICH ARE FOUND</a:t>
            </a:r>
            <a:endParaRPr/>
          </a:p>
        </p:txBody>
      </p:sp>
      <p:sp>
        <p:nvSpPr>
          <p:cNvPr id="442" name="Google Shape;442;p41"/>
          <p:cNvSpPr txBox="1"/>
          <p:nvPr/>
        </p:nvSpPr>
        <p:spPr>
          <a:xfrm>
            <a:off x="1170835" y="4818472"/>
            <a:ext cx="5614280" cy="39267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0" lang="en-US" sz="1800">
                <a:solidFill>
                  <a:srgbClr val="000000"/>
                </a:solidFill>
                <a:latin typeface="Arial"/>
                <a:ea typeface="Arial"/>
                <a:cs typeface="Arial"/>
                <a:sym typeface="Arial"/>
              </a:rPr>
              <a:t>These segments are done using pivot table </a:t>
            </a:r>
            <a:endParaRPr b="0" sz="18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2"/>
          <p:cNvSpPr txBox="1"/>
          <p:nvPr>
            <p:ph idx="2" type="body"/>
          </p:nvPr>
        </p:nvSpPr>
        <p:spPr>
          <a:xfrm>
            <a:off x="1371598" y="1603709"/>
            <a:ext cx="9021640" cy="3436653"/>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SzPts val="1600"/>
              <a:buNone/>
            </a:pPr>
            <a:r>
              <a:rPr b="0" lang="en-US" sz="1600">
                <a:solidFill>
                  <a:srgbClr val="000000"/>
                </a:solidFill>
                <a:latin typeface="Arial"/>
                <a:ea typeface="Arial"/>
                <a:cs typeface="Arial"/>
                <a:sym typeface="Arial"/>
              </a:rPr>
              <a:t>For Descriptive analysis -</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To find Count,Mean,Std,Minimum,Maximum,Median,Range,Mode,Percentage,Variance,quartile,percentile values  These following functions are used :</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1. COUNT FUNCTION:</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    =COUNT(A1:A50000)</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2.MEAN FUNCTION:</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   =AVERAGE(A1: A50000)</a:t>
            </a:r>
            <a:endParaRPr/>
          </a:p>
          <a:p>
            <a:pPr indent="63500" lvl="0" marL="0" marR="0" rtl="0" algn="l">
              <a:lnSpc>
                <a:spcPct val="115000"/>
              </a:lnSpc>
              <a:spcBef>
                <a:spcPts val="800"/>
              </a:spcBef>
              <a:spcAft>
                <a:spcPts val="0"/>
              </a:spcAft>
              <a:buSzPts val="1000"/>
              <a:buNone/>
            </a:pPr>
            <a:r>
              <a:t/>
            </a:r>
            <a:endParaRPr sz="1000">
              <a:latin typeface="Arial"/>
              <a:ea typeface="Arial"/>
              <a:cs typeface="Arial"/>
              <a:sym typeface="Arial"/>
            </a:endParaRPr>
          </a:p>
          <a:p>
            <a:pPr indent="-114300" lvl="0" marL="228600" rtl="0" algn="l">
              <a:lnSpc>
                <a:spcPct val="120000"/>
              </a:lnSpc>
              <a:spcBef>
                <a:spcPts val="800"/>
              </a:spcBef>
              <a:spcAft>
                <a:spcPts val="0"/>
              </a:spcAft>
              <a:buClr>
                <a:schemeClr val="dk1"/>
              </a:buClr>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3"/>
          <p:cNvSpPr txBox="1"/>
          <p:nvPr>
            <p:ph idx="1" type="body"/>
          </p:nvPr>
        </p:nvSpPr>
        <p:spPr>
          <a:xfrm>
            <a:off x="1369269" y="914401"/>
            <a:ext cx="6036544" cy="4806446"/>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15000"/>
              </a:lnSpc>
              <a:spcBef>
                <a:spcPts val="0"/>
              </a:spcBef>
              <a:spcAft>
                <a:spcPts val="0"/>
              </a:spcAft>
              <a:buSzPts val="1200"/>
              <a:buNone/>
            </a:pPr>
            <a:r>
              <a:rPr lang="en-US" sz="1200">
                <a:solidFill>
                  <a:srgbClr val="000000"/>
                </a:solidFill>
                <a:latin typeface="Arial"/>
                <a:ea typeface="Arial"/>
                <a:cs typeface="Arial"/>
                <a:sym typeface="Arial"/>
              </a:rPr>
              <a:t>3.STANDARD DEVIATION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=STDEV.S(A1:A50000)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4.MINIMUM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=MIN(A1:A50000)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5.MAXIMUM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=MAX(A1:A50000)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6.RANGE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=MAX(A1:A50000) – MIN(A1:A50000)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7.MODE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=MODE(A1:A50000)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8.VARIANCE FUNCTION:</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=VAR.S(A1: 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9.QUARTILE FUNCTION:</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Q1 = QUARTILE.INC(A1:A50000,1)</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Q2 = QUARTILE.INC(A1:A50000,2)</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Q3 = QUARTILE.INC(A1:A50000,3)</a:t>
            </a:r>
            <a:endParaRPr sz="1200">
              <a:latin typeface="Arial"/>
              <a:ea typeface="Arial"/>
              <a:cs typeface="Arial"/>
              <a:sym typeface="Arial"/>
            </a:endParaRPr>
          </a:p>
          <a:p>
            <a:pPr indent="-114300" lvl="0" marL="228600" rtl="0" algn="l">
              <a:lnSpc>
                <a:spcPct val="120000"/>
              </a:lnSpc>
              <a:spcBef>
                <a:spcPts val="800"/>
              </a:spcBef>
              <a:spcAft>
                <a:spcPts val="0"/>
              </a:spcAft>
              <a:buClr>
                <a:schemeClr val="dk1"/>
              </a:buClr>
              <a:buSzPts val="1800"/>
              <a:buNone/>
            </a:pPr>
            <a:r>
              <a:t/>
            </a:r>
            <a:endParaRPr/>
          </a:p>
        </p:txBody>
      </p:sp>
      <p:sp>
        <p:nvSpPr>
          <p:cNvPr id="453" name="Google Shape;453;p43"/>
          <p:cNvSpPr txBox="1"/>
          <p:nvPr>
            <p:ph idx="2" type="body"/>
          </p:nvPr>
        </p:nvSpPr>
        <p:spPr>
          <a:xfrm>
            <a:off x="4807975" y="998608"/>
            <a:ext cx="4974237" cy="4944991"/>
          </a:xfrm>
          <a:prstGeom prst="rect">
            <a:avLst/>
          </a:prstGeom>
          <a:noFill/>
          <a:ln>
            <a:noFill/>
          </a:ln>
        </p:spPr>
        <p:txBody>
          <a:bodyPr anchorCtr="0" anchor="t" bIns="45700" lIns="91425" spcFirstLastPara="1" rIns="91425" wrap="square" tIns="45700">
            <a:normAutofit/>
          </a:bodyPr>
          <a:lstStyle/>
          <a:p>
            <a:pPr indent="0" lvl="0" marL="0" marR="0" rtl="0" algn="l">
              <a:lnSpc>
                <a:spcPct val="50000"/>
              </a:lnSpc>
              <a:spcBef>
                <a:spcPts val="0"/>
              </a:spcBef>
              <a:spcAft>
                <a:spcPts val="0"/>
              </a:spcAft>
              <a:buSzPts val="1200"/>
              <a:buNone/>
            </a:pPr>
            <a:r>
              <a:rPr b="0" lang="en-US" sz="1200">
                <a:solidFill>
                  <a:srgbClr val="000000"/>
                </a:solidFill>
                <a:latin typeface="Arial"/>
                <a:ea typeface="Arial"/>
                <a:cs typeface="Arial"/>
                <a:sym typeface="Arial"/>
              </a:rPr>
              <a:t>10.PERCENTILE FUNCTION:</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000000"/>
                </a:solidFill>
                <a:latin typeface="Arial"/>
                <a:ea typeface="Arial"/>
                <a:cs typeface="Arial"/>
                <a:sym typeface="Arial"/>
              </a:rPr>
              <a:t>    </a:t>
            </a:r>
            <a:r>
              <a:rPr b="0" lang="en-US" sz="1200">
                <a:solidFill>
                  <a:srgbClr val="222222"/>
                </a:solidFill>
                <a:latin typeface="Arial"/>
                <a:ea typeface="Arial"/>
                <a:cs typeface="Arial"/>
                <a:sym typeface="Arial"/>
              </a:rPr>
              <a:t>1st Percentile:</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 1/100)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5th Percentile :</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 5/100)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10th Percentile:</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a:t>
            </a:r>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10/100)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25th Percentile:</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a:t>
            </a:r>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25/100)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50th Percentile :</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 50/100)</a:t>
            </a:r>
            <a:endParaRPr b="0" sz="1200">
              <a:latin typeface="Arial"/>
              <a:ea typeface="Arial"/>
              <a:cs typeface="Arial"/>
              <a:sym typeface="Arial"/>
            </a:endParaRPr>
          </a:p>
          <a:p>
            <a:pPr indent="-114300" lvl="0" marL="228600" rtl="0" algn="l">
              <a:lnSpc>
                <a:spcPct val="120000"/>
              </a:lnSpc>
              <a:spcBef>
                <a:spcPts val="0"/>
              </a:spcBef>
              <a:spcAft>
                <a:spcPts val="0"/>
              </a:spcAft>
              <a:buClr>
                <a:schemeClr val="dk1"/>
              </a:buClr>
              <a:buSzPts val="1800"/>
              <a:buNone/>
            </a:pPr>
            <a:r>
              <a:t/>
            </a:r>
            <a:endParaRPr/>
          </a:p>
        </p:txBody>
      </p:sp>
      <p:sp>
        <p:nvSpPr>
          <p:cNvPr id="454" name="Google Shape;454;p43"/>
          <p:cNvSpPr txBox="1"/>
          <p:nvPr/>
        </p:nvSpPr>
        <p:spPr>
          <a:xfrm>
            <a:off x="8041115" y="914401"/>
            <a:ext cx="3960385" cy="230800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75th Percentile:</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75/100)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90th Percentile :</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90/100)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95th Percentile:</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95/100)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99th Percentile:</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99/100)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Percentage was also found for all columns</a:t>
            </a:r>
            <a:endParaRPr sz="1400">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A screenshot of a computer&#10;&#10;Description automatically generated" id="459" name="Google Shape;459;p44"/>
          <p:cNvPicPr preferRelativeResize="0"/>
          <p:nvPr>
            <p:ph idx="2" type="body"/>
          </p:nvPr>
        </p:nvPicPr>
        <p:blipFill rotWithShape="1">
          <a:blip r:embed="rId3">
            <a:alphaModFix/>
          </a:blip>
          <a:srcRect b="0" l="0" r="0" t="0"/>
          <a:stretch/>
        </p:blipFill>
        <p:spPr>
          <a:xfrm>
            <a:off x="1069561" y="1181608"/>
            <a:ext cx="10753553" cy="3710432"/>
          </a:xfrm>
          <a:prstGeom prst="rect">
            <a:avLst/>
          </a:prstGeom>
          <a:noFill/>
          <a:ln>
            <a:noFill/>
          </a:ln>
        </p:spPr>
      </p:pic>
      <p:sp>
        <p:nvSpPr>
          <p:cNvPr id="460" name="Google Shape;460;p44"/>
          <p:cNvSpPr txBox="1"/>
          <p:nvPr/>
        </p:nvSpPr>
        <p:spPr>
          <a:xfrm>
            <a:off x="1069561" y="705678"/>
            <a:ext cx="468519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SEGMENT’S DESCRIPTIVE ANALYSIS  </a:t>
            </a:r>
            <a:endParaRPr sz="1400">
              <a:solidFill>
                <a:schemeClr val="dk1"/>
              </a:solidFill>
              <a:latin typeface="Gill Sans"/>
              <a:ea typeface="Gill Sans"/>
              <a:cs typeface="Gill Sans"/>
              <a:sym typeface="Gill Sans"/>
            </a:endParaRPr>
          </a:p>
        </p:txBody>
      </p:sp>
      <p:sp>
        <p:nvSpPr>
          <p:cNvPr id="461" name="Google Shape;461;p44"/>
          <p:cNvSpPr txBox="1"/>
          <p:nvPr/>
        </p:nvSpPr>
        <p:spPr>
          <a:xfrm>
            <a:off x="1309479" y="5320782"/>
            <a:ext cx="10388877" cy="32592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400">
                <a:solidFill>
                  <a:srgbClr val="000000"/>
                </a:solidFill>
                <a:latin typeface="Arial"/>
                <a:ea typeface="Arial"/>
                <a:cs typeface="Arial"/>
                <a:sym typeface="Arial"/>
              </a:rPr>
              <a:t>The bar charts are  plotted to compare variable distributions across different  scenarios</a:t>
            </a:r>
            <a:endParaRPr sz="14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A graph showing different channels&#10;&#10;Description automatically generated" id="466" name="Google Shape;466;p45"/>
          <p:cNvPicPr preferRelativeResize="0"/>
          <p:nvPr>
            <p:ph idx="2" type="body"/>
          </p:nvPr>
        </p:nvPicPr>
        <p:blipFill rotWithShape="1">
          <a:blip r:embed="rId3">
            <a:alphaModFix/>
          </a:blip>
          <a:srcRect b="0" l="0" r="0" t="0"/>
          <a:stretch/>
        </p:blipFill>
        <p:spPr>
          <a:xfrm>
            <a:off x="1608432" y="884505"/>
            <a:ext cx="4133149" cy="2673599"/>
          </a:xfrm>
          <a:prstGeom prst="rect">
            <a:avLst/>
          </a:prstGeom>
          <a:noFill/>
          <a:ln>
            <a:noFill/>
          </a:ln>
        </p:spPr>
      </p:pic>
      <p:pic>
        <p:nvPicPr>
          <p:cNvPr descr="A graph showing different colored bars&#10;&#10;Description automatically generated" id="467" name="Google Shape;467;p45"/>
          <p:cNvPicPr preferRelativeResize="0"/>
          <p:nvPr/>
        </p:nvPicPr>
        <p:blipFill rotWithShape="1">
          <a:blip r:embed="rId4">
            <a:alphaModFix/>
          </a:blip>
          <a:srcRect b="0" l="0" r="0" t="0"/>
          <a:stretch/>
        </p:blipFill>
        <p:spPr>
          <a:xfrm>
            <a:off x="6358790" y="3558104"/>
            <a:ext cx="4730968" cy="2330987"/>
          </a:xfrm>
          <a:prstGeom prst="rect">
            <a:avLst/>
          </a:prstGeom>
          <a:noFill/>
          <a:ln>
            <a:noFill/>
          </a:ln>
        </p:spPr>
      </p:pic>
      <p:sp>
        <p:nvSpPr>
          <p:cNvPr id="468" name="Google Shape;468;p45"/>
          <p:cNvSpPr txBox="1"/>
          <p:nvPr/>
        </p:nvSpPr>
        <p:spPr>
          <a:xfrm>
            <a:off x="1513367" y="247284"/>
            <a:ext cx="3016102" cy="39267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rgbClr val="000000"/>
                </a:solidFill>
                <a:latin typeface="Arial"/>
                <a:ea typeface="Arial"/>
                <a:cs typeface="Arial"/>
                <a:sym typeface="Arial"/>
              </a:rPr>
              <a:t>BAR CHARTS :</a:t>
            </a:r>
            <a:endParaRPr sz="18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descr="A graph showing the amount of income distribution across education level&#10;&#10;Description automatically generated" id="473" name="Google Shape;473;p46"/>
          <p:cNvPicPr preferRelativeResize="0"/>
          <p:nvPr/>
        </p:nvPicPr>
        <p:blipFill rotWithShape="1">
          <a:blip r:embed="rId3">
            <a:alphaModFix/>
          </a:blip>
          <a:srcRect b="0" l="0" r="0" t="0"/>
          <a:stretch/>
        </p:blipFill>
        <p:spPr>
          <a:xfrm>
            <a:off x="1479033" y="414189"/>
            <a:ext cx="4526280" cy="2689225"/>
          </a:xfrm>
          <a:prstGeom prst="rect">
            <a:avLst/>
          </a:prstGeom>
          <a:noFill/>
          <a:ln>
            <a:noFill/>
          </a:ln>
        </p:spPr>
      </p:pic>
      <p:pic>
        <p:nvPicPr>
          <p:cNvPr descr="A graph showing a number of people&#10;&#10;Description automatically generated" id="474" name="Google Shape;474;p46"/>
          <p:cNvPicPr preferRelativeResize="0"/>
          <p:nvPr/>
        </p:nvPicPr>
        <p:blipFill rotWithShape="1">
          <a:blip r:embed="rId4">
            <a:alphaModFix/>
          </a:blip>
          <a:srcRect b="0" l="0" r="0" t="0"/>
          <a:stretch/>
        </p:blipFill>
        <p:spPr>
          <a:xfrm>
            <a:off x="6210521" y="3293880"/>
            <a:ext cx="4526280" cy="26892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A graph of income and expenses&#10;&#10;Description automatically generated with medium confidence" id="479" name="Google Shape;479;p47"/>
          <p:cNvPicPr preferRelativeResize="0"/>
          <p:nvPr/>
        </p:nvPicPr>
        <p:blipFill rotWithShape="1">
          <a:blip r:embed="rId3">
            <a:alphaModFix/>
          </a:blip>
          <a:srcRect b="0" l="0" r="0" t="0"/>
          <a:stretch/>
        </p:blipFill>
        <p:spPr>
          <a:xfrm>
            <a:off x="1340694" y="253365"/>
            <a:ext cx="4570502" cy="2675416"/>
          </a:xfrm>
          <a:prstGeom prst="rect">
            <a:avLst/>
          </a:prstGeom>
          <a:noFill/>
          <a:ln>
            <a:noFill/>
          </a:ln>
        </p:spPr>
      </p:pic>
      <p:pic>
        <p:nvPicPr>
          <p:cNvPr descr="A graph of different colored bars&#10;&#10;Description automatically generated" id="480" name="Google Shape;480;p47"/>
          <p:cNvPicPr preferRelativeResize="0"/>
          <p:nvPr/>
        </p:nvPicPr>
        <p:blipFill rotWithShape="1">
          <a:blip r:embed="rId4">
            <a:alphaModFix/>
          </a:blip>
          <a:srcRect b="0" l="0" r="0" t="0"/>
          <a:stretch/>
        </p:blipFill>
        <p:spPr>
          <a:xfrm>
            <a:off x="6326099" y="3230481"/>
            <a:ext cx="4570501" cy="267541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descr="A graph of a number of orange bars&#10;&#10;Description automatically generated" id="485" name="Google Shape;485;p48"/>
          <p:cNvPicPr preferRelativeResize="0"/>
          <p:nvPr/>
        </p:nvPicPr>
        <p:blipFill rotWithShape="1">
          <a:blip r:embed="rId3">
            <a:alphaModFix/>
          </a:blip>
          <a:srcRect b="0" l="0" r="0" t="0"/>
          <a:stretch/>
        </p:blipFill>
        <p:spPr>
          <a:xfrm>
            <a:off x="1321366" y="335915"/>
            <a:ext cx="4142190" cy="2715629"/>
          </a:xfrm>
          <a:prstGeom prst="rect">
            <a:avLst/>
          </a:prstGeom>
          <a:noFill/>
          <a:ln>
            <a:noFill/>
          </a:ln>
        </p:spPr>
      </p:pic>
      <p:pic>
        <p:nvPicPr>
          <p:cNvPr descr="A graph showing the amount of payment across client type&#10;&#10;Description automatically generated" id="486" name="Google Shape;486;p48"/>
          <p:cNvPicPr preferRelativeResize="0"/>
          <p:nvPr/>
        </p:nvPicPr>
        <p:blipFill rotWithShape="1">
          <a:blip r:embed="rId4">
            <a:alphaModFix/>
          </a:blip>
          <a:srcRect b="0" l="0" r="0" t="0"/>
          <a:stretch/>
        </p:blipFill>
        <p:spPr>
          <a:xfrm>
            <a:off x="5738040" y="3271623"/>
            <a:ext cx="5025762" cy="271148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descr="A graph with numbers and a bar chart&#10;&#10;Description automatically generated" id="491" name="Google Shape;491;p49"/>
          <p:cNvPicPr preferRelativeResize="0"/>
          <p:nvPr/>
        </p:nvPicPr>
        <p:blipFill rotWithShape="1">
          <a:blip r:embed="rId3">
            <a:alphaModFix/>
          </a:blip>
          <a:srcRect b="0" l="0" r="0" t="0"/>
          <a:stretch/>
        </p:blipFill>
        <p:spPr>
          <a:xfrm>
            <a:off x="1135380" y="369278"/>
            <a:ext cx="4481844" cy="2956772"/>
          </a:xfrm>
          <a:prstGeom prst="rect">
            <a:avLst/>
          </a:prstGeom>
          <a:noFill/>
          <a:ln>
            <a:noFill/>
          </a:ln>
        </p:spPr>
      </p:pic>
      <p:pic>
        <p:nvPicPr>
          <p:cNvPr descr="A graph with numbers and a bar chart&#10;&#10;Description automatically generated with medium confidence" id="492" name="Google Shape;492;p49"/>
          <p:cNvPicPr preferRelativeResize="0"/>
          <p:nvPr/>
        </p:nvPicPr>
        <p:blipFill rotWithShape="1">
          <a:blip r:embed="rId4">
            <a:alphaModFix/>
          </a:blip>
          <a:srcRect b="0" l="0" r="0" t="0"/>
          <a:stretch/>
        </p:blipFill>
        <p:spPr>
          <a:xfrm>
            <a:off x="5728947" y="3429000"/>
            <a:ext cx="5298678" cy="26570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txBox="1"/>
          <p:nvPr/>
        </p:nvSpPr>
        <p:spPr>
          <a:xfrm>
            <a:off x="1318322" y="-194310"/>
            <a:ext cx="10425793" cy="8408327"/>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222222"/>
                </a:solidFill>
                <a:latin typeface="Arial"/>
                <a:ea typeface="Arial"/>
                <a:cs typeface="Arial"/>
                <a:sym typeface="Arial"/>
              </a:rPr>
              <a: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Feature Engineering:</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Techniques: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Creating New Variables: Based on domain knowledge, such as debt-to-income ratio.</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Binning: Grouped continuous variables into categories.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Encoding Categorical Variables: Used Excel functions to convert categorical data into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numerical format.</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-Normalization and Scaling: Applied Excel functions to standardize and normalize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numerical features for consistency.</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Insights and Recommendations: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Objective: To draw actionable insights and provide recommendations.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Techniques: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Feature Importance: Analyzed feature importance to understand key factors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influencing loan approvals.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Visualization: Created charts and graphs in Excel to effectively communicate findings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and insights.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Recommendations: Provided suggestions to optimize the loan approval process,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reduce default risks, and improve customer satisfaction.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222222"/>
                </a:solidFill>
                <a:latin typeface="Arial"/>
                <a:ea typeface="Arial"/>
                <a:cs typeface="Arial"/>
                <a:sym typeface="Arial"/>
              </a:rPr>
              <a:t> </a:t>
            </a:r>
            <a:endParaRPr sz="11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222222"/>
                </a:solidFill>
                <a:latin typeface="Arial"/>
                <a:ea typeface="Arial"/>
                <a:cs typeface="Arial"/>
                <a:sym typeface="Arial"/>
              </a:rPr>
              <a:t> </a:t>
            </a:r>
            <a:endParaRPr sz="11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222222"/>
                </a:solidFill>
                <a:latin typeface="Arial"/>
                <a:ea typeface="Arial"/>
                <a:cs typeface="Arial"/>
                <a:sym typeface="Arial"/>
              </a:rPr>
              <a:t> </a:t>
            </a:r>
            <a:endParaRPr sz="11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222222"/>
                </a:solidFill>
                <a:latin typeface="Arial"/>
                <a:ea typeface="Arial"/>
                <a:cs typeface="Arial"/>
                <a:sym typeface="Arial"/>
              </a:rPr>
              <a:t> </a:t>
            </a:r>
            <a:endParaRPr sz="11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222222"/>
                </a:solidFill>
                <a:latin typeface="Arial"/>
                <a:ea typeface="Arial"/>
                <a:cs typeface="Arial"/>
                <a:sym typeface="Arial"/>
              </a:rPr>
              <a:t> </a:t>
            </a:r>
            <a:endParaRPr sz="11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0"/>
          <p:cNvSpPr txBox="1"/>
          <p:nvPr>
            <p:ph type="title"/>
          </p:nvPr>
        </p:nvSpPr>
        <p:spPr>
          <a:xfrm>
            <a:off x="1371599" y="382771"/>
            <a:ext cx="3519378" cy="27445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BA2169"/>
              </a:buClr>
              <a:buSzPts val="2000"/>
              <a:buFont typeface="Gill Sans"/>
              <a:buNone/>
            </a:pPr>
            <a:r>
              <a:rPr lang="en-US" sz="2000"/>
              <a:t>BIVARIATE ANALYSIS </a:t>
            </a:r>
            <a:endParaRPr sz="2000"/>
          </a:p>
        </p:txBody>
      </p:sp>
      <p:sp>
        <p:nvSpPr>
          <p:cNvPr id="498" name="Google Shape;498;p50"/>
          <p:cNvSpPr txBox="1"/>
          <p:nvPr>
            <p:ph idx="2" type="body"/>
          </p:nvPr>
        </p:nvSpPr>
        <p:spPr>
          <a:xfrm>
            <a:off x="1369268" y="904875"/>
            <a:ext cx="9146331" cy="4815971"/>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SzPts val="1600"/>
              <a:buNone/>
            </a:pPr>
            <a:r>
              <a:rPr b="0" lang="en-US" sz="1600">
                <a:latin typeface="Arial"/>
                <a:ea typeface="Arial"/>
                <a:cs typeface="Arial"/>
                <a:sym typeface="Arial"/>
              </a:rPr>
              <a:t>For  Bivariate analysis the columns  AMT_CREDIT , NAME_CONTRACT_TYPE .1, AMT_APPLICATION,   </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latin typeface="Arial"/>
                <a:ea typeface="Arial"/>
                <a:cs typeface="Arial"/>
                <a:sym typeface="Arial"/>
              </a:rPr>
              <a:t>  AMT_CREDIT 1,    AMT_INCOME_TOTAL, TARGET, AMT_DOWN_PAYMENT are taken </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The  Segments chosen are given below :</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1) AMT_CREDIT segmented by AMT_CREDIT_1</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2)</a:t>
            </a:r>
            <a:r>
              <a:rPr b="0" lang="en-US" sz="1600">
                <a:latin typeface="Arial"/>
                <a:ea typeface="Arial"/>
                <a:cs typeface="Arial"/>
                <a:sym typeface="Arial"/>
              </a:rPr>
              <a:t> </a:t>
            </a:r>
            <a:r>
              <a:rPr b="0" lang="en-US" sz="1600">
                <a:solidFill>
                  <a:srgbClr val="000000"/>
                </a:solidFill>
                <a:latin typeface="Arial"/>
                <a:ea typeface="Arial"/>
                <a:cs typeface="Arial"/>
                <a:sym typeface="Arial"/>
              </a:rPr>
              <a:t>APPLICATION_AMT segmented by TARGET</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3)</a:t>
            </a:r>
            <a:r>
              <a:rPr b="0" lang="en-US" sz="1600">
                <a:latin typeface="Arial"/>
                <a:ea typeface="Arial"/>
                <a:cs typeface="Arial"/>
                <a:sym typeface="Arial"/>
              </a:rPr>
              <a:t> </a:t>
            </a:r>
            <a:r>
              <a:rPr b="0" lang="en-US" sz="1600">
                <a:solidFill>
                  <a:srgbClr val="000000"/>
                </a:solidFill>
                <a:latin typeface="Arial"/>
                <a:ea typeface="Arial"/>
                <a:cs typeface="Arial"/>
                <a:sym typeface="Arial"/>
              </a:rPr>
              <a:t>INCOME_TOTAL segmented by DOWN_PAYMENT</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4)</a:t>
            </a:r>
            <a:r>
              <a:rPr b="0" lang="en-US" sz="1600">
                <a:latin typeface="Arial"/>
                <a:ea typeface="Arial"/>
                <a:cs typeface="Arial"/>
                <a:sym typeface="Arial"/>
              </a:rPr>
              <a:t> </a:t>
            </a:r>
            <a:r>
              <a:rPr b="0" lang="en-US" sz="1600">
                <a:solidFill>
                  <a:srgbClr val="000000"/>
                </a:solidFill>
                <a:latin typeface="Arial"/>
                <a:ea typeface="Arial"/>
                <a:cs typeface="Arial"/>
                <a:sym typeface="Arial"/>
              </a:rPr>
              <a:t>INCOME_TOTAL segmented by TARGET</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5)</a:t>
            </a:r>
            <a:r>
              <a:rPr b="0" lang="en-US" sz="1600">
                <a:latin typeface="Arial"/>
                <a:ea typeface="Arial"/>
                <a:cs typeface="Arial"/>
                <a:sym typeface="Arial"/>
              </a:rPr>
              <a:t> </a:t>
            </a:r>
            <a:r>
              <a:rPr b="0" lang="en-US" sz="1600">
                <a:solidFill>
                  <a:srgbClr val="000000"/>
                </a:solidFill>
                <a:latin typeface="Arial"/>
                <a:ea typeface="Arial"/>
                <a:cs typeface="Arial"/>
                <a:sym typeface="Arial"/>
              </a:rPr>
              <a:t>CREDIT_AMT segmented by INCOME_TOTAL</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6)</a:t>
            </a:r>
            <a:r>
              <a:rPr b="0" lang="en-US" sz="1600">
                <a:latin typeface="Arial"/>
                <a:ea typeface="Arial"/>
                <a:cs typeface="Arial"/>
                <a:sym typeface="Arial"/>
              </a:rPr>
              <a:t> </a:t>
            </a:r>
            <a:r>
              <a:rPr b="0" lang="en-US" sz="1600">
                <a:solidFill>
                  <a:srgbClr val="000000"/>
                </a:solidFill>
                <a:latin typeface="Arial"/>
                <a:ea typeface="Arial"/>
                <a:cs typeface="Arial"/>
                <a:sym typeface="Arial"/>
              </a:rPr>
              <a:t>DOWN_PAYMENT segmented by APPLICATION_AMT</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7)</a:t>
            </a:r>
            <a:r>
              <a:rPr b="0" lang="en-US" sz="1600">
                <a:latin typeface="Arial"/>
                <a:ea typeface="Arial"/>
                <a:cs typeface="Arial"/>
                <a:sym typeface="Arial"/>
              </a:rPr>
              <a:t> </a:t>
            </a:r>
            <a:r>
              <a:rPr b="0" lang="en-US" sz="1600">
                <a:solidFill>
                  <a:srgbClr val="000000"/>
                </a:solidFill>
                <a:latin typeface="Arial"/>
                <a:ea typeface="Arial"/>
                <a:cs typeface="Arial"/>
                <a:sym typeface="Arial"/>
              </a:rPr>
              <a:t>CREDIT_AMT_1 segmented by DOWN_PAYMENT</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8)</a:t>
            </a:r>
            <a:r>
              <a:rPr b="0" lang="en-US" sz="1600">
                <a:latin typeface="Arial"/>
                <a:ea typeface="Arial"/>
                <a:cs typeface="Arial"/>
                <a:sym typeface="Arial"/>
              </a:rPr>
              <a:t> </a:t>
            </a:r>
            <a:r>
              <a:rPr b="0" lang="en-US" sz="1600">
                <a:solidFill>
                  <a:srgbClr val="000000"/>
                </a:solidFill>
                <a:latin typeface="Arial"/>
                <a:ea typeface="Arial"/>
                <a:cs typeface="Arial"/>
                <a:sym typeface="Arial"/>
              </a:rPr>
              <a:t>CONTRACT_TYPE_1 segmented by TARGET</a:t>
            </a:r>
            <a:endParaRPr b="0" sz="1600">
              <a:latin typeface="Arial"/>
              <a:ea typeface="Arial"/>
              <a:cs typeface="Arial"/>
              <a:sym typeface="Arial"/>
            </a:endParaRPr>
          </a:p>
          <a:p>
            <a:pPr indent="0" lvl="0" marL="0" rtl="0" algn="l">
              <a:lnSpc>
                <a:spcPct val="120000"/>
              </a:lnSpc>
              <a:spcBef>
                <a:spcPts val="800"/>
              </a:spcBef>
              <a:spcAft>
                <a:spcPts val="0"/>
              </a:spcAft>
              <a:buSzPts val="1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descr="A screenshot of a computer&#10;&#10;Description automatically generated" id="503" name="Google Shape;503;p51"/>
          <p:cNvPicPr preferRelativeResize="0"/>
          <p:nvPr/>
        </p:nvPicPr>
        <p:blipFill rotWithShape="1">
          <a:blip r:embed="rId3">
            <a:alphaModFix/>
          </a:blip>
          <a:srcRect b="0" l="0" r="0" t="0"/>
          <a:stretch/>
        </p:blipFill>
        <p:spPr>
          <a:xfrm>
            <a:off x="1343025" y="533081"/>
            <a:ext cx="7413304" cy="2543175"/>
          </a:xfrm>
          <a:prstGeom prst="rect">
            <a:avLst/>
          </a:prstGeom>
          <a:noFill/>
          <a:ln>
            <a:noFill/>
          </a:ln>
        </p:spPr>
      </p:pic>
      <p:pic>
        <p:nvPicPr>
          <p:cNvPr descr="A screenshot of a computer&#10;&#10;Description automatically generated" id="504" name="Google Shape;504;p51"/>
          <p:cNvPicPr preferRelativeResize="0"/>
          <p:nvPr/>
        </p:nvPicPr>
        <p:blipFill rotWithShape="1">
          <a:blip r:embed="rId4">
            <a:alphaModFix/>
          </a:blip>
          <a:srcRect b="0" l="0" r="0" t="0"/>
          <a:stretch/>
        </p:blipFill>
        <p:spPr>
          <a:xfrm>
            <a:off x="5049677" y="3773316"/>
            <a:ext cx="5657436" cy="2420730"/>
          </a:xfrm>
          <a:prstGeom prst="rect">
            <a:avLst/>
          </a:prstGeom>
          <a:noFill/>
          <a:ln>
            <a:noFill/>
          </a:ln>
        </p:spPr>
      </p:pic>
      <p:sp>
        <p:nvSpPr>
          <p:cNvPr id="505" name="Google Shape;505;p51"/>
          <p:cNvSpPr txBox="1"/>
          <p:nvPr/>
        </p:nvSpPr>
        <p:spPr>
          <a:xfrm>
            <a:off x="1343025" y="163749"/>
            <a:ext cx="462045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COLUMNS TAKEN TO PERFORM BIVARIATE  ANALYSIS </a:t>
            </a:r>
            <a:endParaRPr/>
          </a:p>
        </p:txBody>
      </p:sp>
      <p:sp>
        <p:nvSpPr>
          <p:cNvPr id="506" name="Google Shape;506;p51"/>
          <p:cNvSpPr txBox="1"/>
          <p:nvPr/>
        </p:nvSpPr>
        <p:spPr>
          <a:xfrm>
            <a:off x="4977434" y="3465539"/>
            <a:ext cx="4236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SEGMENTS WHICH ARE FOUND</a:t>
            </a:r>
            <a:endParaRPr/>
          </a:p>
        </p:txBody>
      </p:sp>
      <p:sp>
        <p:nvSpPr>
          <p:cNvPr id="507" name="Google Shape;507;p51"/>
          <p:cNvSpPr txBox="1"/>
          <p:nvPr/>
        </p:nvSpPr>
        <p:spPr>
          <a:xfrm>
            <a:off x="5049677" y="6301579"/>
            <a:ext cx="5764696" cy="32592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0" lang="en-US" sz="1400">
                <a:solidFill>
                  <a:srgbClr val="000000"/>
                </a:solidFill>
                <a:latin typeface="Arial"/>
                <a:ea typeface="Arial"/>
                <a:cs typeface="Arial"/>
                <a:sym typeface="Arial"/>
              </a:rPr>
              <a:t>These segments are done using pivot table </a:t>
            </a:r>
            <a:endParaRPr b="0" sz="14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2"/>
          <p:cNvSpPr txBox="1"/>
          <p:nvPr/>
        </p:nvSpPr>
        <p:spPr>
          <a:xfrm>
            <a:off x="1585049" y="984615"/>
            <a:ext cx="10061058" cy="113082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000000"/>
                </a:solidFill>
                <a:latin typeface="Arial"/>
                <a:ea typeface="Arial"/>
                <a:cs typeface="Arial"/>
                <a:sym typeface="Arial"/>
              </a:rPr>
              <a:t>The Correlation Analysis is done to each of the segment’s output found using pivot table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To find Correlation Coefficient I have used the CORREL() Function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 CORREL( A5 : A9 , B5 : B9 )</a:t>
            </a:r>
            <a:endParaRPr sz="1600">
              <a:solidFill>
                <a:schemeClr val="dk1"/>
              </a:solidFill>
              <a:latin typeface="Arial"/>
              <a:ea typeface="Arial"/>
              <a:cs typeface="Arial"/>
              <a:sym typeface="Arial"/>
            </a:endParaRPr>
          </a:p>
        </p:txBody>
      </p:sp>
      <p:sp>
        <p:nvSpPr>
          <p:cNvPr id="513" name="Google Shape;513;p52"/>
          <p:cNvSpPr/>
          <p:nvPr/>
        </p:nvSpPr>
        <p:spPr>
          <a:xfrm>
            <a:off x="1505039" y="2440679"/>
            <a:ext cx="4300152"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AMT_CREDIT SEGMENTED BY AMT_CREDIT_1</a:t>
            </a:r>
            <a:endParaRPr b="0" i="0" sz="18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800"/>
              <a:buFont typeface="Gill Sans"/>
              <a:buNone/>
            </a:pPr>
            <a:r>
              <a:t/>
            </a:r>
            <a:endParaRPr b="0" i="0" sz="1800" u="none" cap="none" strike="noStrike">
              <a:solidFill>
                <a:schemeClr val="dk1"/>
              </a:solidFill>
              <a:latin typeface="Arial"/>
              <a:ea typeface="Arial"/>
              <a:cs typeface="Arial"/>
              <a:sym typeface="Arial"/>
            </a:endParaRPr>
          </a:p>
        </p:txBody>
      </p:sp>
      <p:pic>
        <p:nvPicPr>
          <p:cNvPr descr="A screenshot of a computer&#10;&#10;Description automatically generated" id="514" name="Google Shape;514;p52"/>
          <p:cNvPicPr preferRelativeResize="0"/>
          <p:nvPr/>
        </p:nvPicPr>
        <p:blipFill rotWithShape="1">
          <a:blip r:embed="rId3">
            <a:alphaModFix/>
          </a:blip>
          <a:srcRect b="0" l="0" r="0" t="0"/>
          <a:stretch/>
        </p:blipFill>
        <p:spPr>
          <a:xfrm>
            <a:off x="1585049" y="2873642"/>
            <a:ext cx="5549900" cy="1466850"/>
          </a:xfrm>
          <a:prstGeom prst="rect">
            <a:avLst/>
          </a:prstGeom>
          <a:noFill/>
          <a:ln>
            <a:noFill/>
          </a:ln>
        </p:spPr>
      </p:pic>
      <p:sp>
        <p:nvSpPr>
          <p:cNvPr id="515" name="Google Shape;515;p52"/>
          <p:cNvSpPr/>
          <p:nvPr/>
        </p:nvSpPr>
        <p:spPr>
          <a:xfrm>
            <a:off x="1585049" y="4560088"/>
            <a:ext cx="5549900" cy="107721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The Correlation between amt_credit_1 &amp; amt_credit :  -0.984</a:t>
            </a:r>
            <a:endParaRPr b="0" i="0" sz="1600" u="none" cap="none" strike="noStrike">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Indicating  a negative correlation between the two variables suggesting that as the amt_credit_1 increases the amt_credit tends to decrease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3"/>
          <p:cNvSpPr txBox="1"/>
          <p:nvPr/>
        </p:nvSpPr>
        <p:spPr>
          <a:xfrm>
            <a:off x="1281222" y="565751"/>
            <a:ext cx="6097772" cy="3951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rgbClr val="000000"/>
                </a:solidFill>
                <a:latin typeface="Arial"/>
                <a:ea typeface="Arial"/>
                <a:cs typeface="Arial"/>
                <a:sym typeface="Arial"/>
              </a:rPr>
              <a:t>APPLICATION_AMT SEGMENTED BY TARGET</a:t>
            </a:r>
            <a:endParaRPr sz="1800">
              <a:solidFill>
                <a:schemeClr val="dk1"/>
              </a:solidFill>
              <a:latin typeface="Arial"/>
              <a:ea typeface="Arial"/>
              <a:cs typeface="Arial"/>
              <a:sym typeface="Arial"/>
            </a:endParaRPr>
          </a:p>
        </p:txBody>
      </p:sp>
      <p:pic>
        <p:nvPicPr>
          <p:cNvPr descr="A white rectangular object with black lines&#10;&#10;Description automatically generated" id="521" name="Google Shape;521;p53"/>
          <p:cNvPicPr preferRelativeResize="0"/>
          <p:nvPr/>
        </p:nvPicPr>
        <p:blipFill rotWithShape="1">
          <a:blip r:embed="rId3">
            <a:alphaModFix/>
          </a:blip>
          <a:srcRect b="0" l="0" r="0" t="0"/>
          <a:stretch/>
        </p:blipFill>
        <p:spPr>
          <a:xfrm>
            <a:off x="1358309" y="969704"/>
            <a:ext cx="5854700" cy="920750"/>
          </a:xfrm>
          <a:prstGeom prst="rect">
            <a:avLst/>
          </a:prstGeom>
          <a:noFill/>
          <a:ln>
            <a:noFill/>
          </a:ln>
        </p:spPr>
      </p:pic>
      <p:sp>
        <p:nvSpPr>
          <p:cNvPr id="522" name="Google Shape;522;p53"/>
          <p:cNvSpPr txBox="1"/>
          <p:nvPr/>
        </p:nvSpPr>
        <p:spPr>
          <a:xfrm>
            <a:off x="1358308" y="2104362"/>
            <a:ext cx="8593765" cy="10304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Correlation between Application_amt &amp; target :  -0.2955118903717489</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Indicating a negative correlation between the two variables suggesting that as the amt of application increases the target variable tends to decrease</a:t>
            </a:r>
            <a:endParaRPr sz="1600">
              <a:solidFill>
                <a:schemeClr val="dk1"/>
              </a:solidFill>
              <a:latin typeface="Arial"/>
              <a:ea typeface="Arial"/>
              <a:cs typeface="Arial"/>
              <a:sym typeface="Arial"/>
            </a:endParaRPr>
          </a:p>
        </p:txBody>
      </p:sp>
      <p:sp>
        <p:nvSpPr>
          <p:cNvPr id="523" name="Google Shape;523;p53"/>
          <p:cNvSpPr txBox="1"/>
          <p:nvPr/>
        </p:nvSpPr>
        <p:spPr>
          <a:xfrm>
            <a:off x="1358308" y="3607178"/>
            <a:ext cx="6097772" cy="3951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rgbClr val="000000"/>
                </a:solidFill>
                <a:latin typeface="Arial"/>
                <a:ea typeface="Arial"/>
                <a:cs typeface="Arial"/>
                <a:sym typeface="Arial"/>
              </a:rPr>
              <a:t>INCOME_TOTAL SEGMENTED BY  DOWN_PAYMENT</a:t>
            </a:r>
            <a:endParaRPr sz="1800">
              <a:solidFill>
                <a:schemeClr val="dk1"/>
              </a:solidFill>
              <a:latin typeface="Arial"/>
              <a:ea typeface="Arial"/>
              <a:cs typeface="Arial"/>
              <a:sym typeface="Arial"/>
            </a:endParaRPr>
          </a:p>
        </p:txBody>
      </p:sp>
      <p:pic>
        <p:nvPicPr>
          <p:cNvPr descr="A screenshot of a computer&#10;&#10;Description automatically generated" id="524" name="Google Shape;524;p53"/>
          <p:cNvPicPr preferRelativeResize="0"/>
          <p:nvPr/>
        </p:nvPicPr>
        <p:blipFill rotWithShape="1">
          <a:blip r:embed="rId4">
            <a:alphaModFix/>
          </a:blip>
          <a:srcRect b="0" l="0" r="0" t="0"/>
          <a:stretch/>
        </p:blipFill>
        <p:spPr>
          <a:xfrm>
            <a:off x="1435394" y="4062213"/>
            <a:ext cx="5943600" cy="1356995"/>
          </a:xfrm>
          <a:prstGeom prst="rect">
            <a:avLst/>
          </a:prstGeom>
          <a:noFill/>
          <a:ln>
            <a:noFill/>
          </a:ln>
        </p:spPr>
      </p:pic>
      <p:sp>
        <p:nvSpPr>
          <p:cNvPr id="525" name="Google Shape;525;p53"/>
          <p:cNvSpPr txBox="1"/>
          <p:nvPr/>
        </p:nvSpPr>
        <p:spPr>
          <a:xfrm>
            <a:off x="1396851" y="5556064"/>
            <a:ext cx="9398298" cy="10304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Correlation between AMT_Income_Total &amp; Down_payment :  -0.707</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Indicating a strong  negative correlation between the two variables suggesting that as the down payment increases the total income tends to decrease </a:t>
            </a:r>
            <a:endParaRPr sz="16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4"/>
          <p:cNvSpPr txBox="1"/>
          <p:nvPr/>
        </p:nvSpPr>
        <p:spPr>
          <a:xfrm>
            <a:off x="1294514" y="611372"/>
            <a:ext cx="6097772" cy="3951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chemeClr val="dk1"/>
                </a:solidFill>
                <a:latin typeface="Arial"/>
                <a:ea typeface="Arial"/>
                <a:cs typeface="Arial"/>
                <a:sym typeface="Arial"/>
              </a:rPr>
              <a:t>INCOME_TOTAL SEGMENTED BY TARGET</a:t>
            </a:r>
            <a:endParaRPr/>
          </a:p>
        </p:txBody>
      </p:sp>
      <p:pic>
        <p:nvPicPr>
          <p:cNvPr descr="A white line with black lines&#10;&#10;Description automatically generated with medium confidence" id="531" name="Google Shape;531;p54"/>
          <p:cNvPicPr preferRelativeResize="0"/>
          <p:nvPr/>
        </p:nvPicPr>
        <p:blipFill rotWithShape="1">
          <a:blip r:embed="rId3">
            <a:alphaModFix/>
          </a:blip>
          <a:srcRect b="0" l="0" r="0" t="0"/>
          <a:stretch/>
        </p:blipFill>
        <p:spPr>
          <a:xfrm>
            <a:off x="1371600" y="1030804"/>
            <a:ext cx="5943600" cy="904875"/>
          </a:xfrm>
          <a:prstGeom prst="rect">
            <a:avLst/>
          </a:prstGeom>
          <a:noFill/>
          <a:ln>
            <a:noFill/>
          </a:ln>
        </p:spPr>
      </p:pic>
      <p:sp>
        <p:nvSpPr>
          <p:cNvPr id="532" name="Google Shape;532;p54"/>
          <p:cNvSpPr txBox="1"/>
          <p:nvPr/>
        </p:nvSpPr>
        <p:spPr>
          <a:xfrm>
            <a:off x="1294514" y="2157524"/>
            <a:ext cx="8689458" cy="10304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Correlation between Income_Total &amp; Target :  - 0.9999999999999999</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Indicating a negative correlation between the two variables suggesting that as the income_total decreases, the target value increases or vice versa </a:t>
            </a:r>
            <a:endParaRPr sz="1600">
              <a:solidFill>
                <a:schemeClr val="dk1"/>
              </a:solidFill>
              <a:latin typeface="Arial"/>
              <a:ea typeface="Arial"/>
              <a:cs typeface="Arial"/>
              <a:sym typeface="Arial"/>
            </a:endParaRPr>
          </a:p>
        </p:txBody>
      </p:sp>
      <p:sp>
        <p:nvSpPr>
          <p:cNvPr id="533" name="Google Shape;533;p54"/>
          <p:cNvSpPr txBox="1"/>
          <p:nvPr/>
        </p:nvSpPr>
        <p:spPr>
          <a:xfrm>
            <a:off x="1294514" y="3450697"/>
            <a:ext cx="6097772" cy="3951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chemeClr val="dk1"/>
                </a:solidFill>
                <a:latin typeface="Arial"/>
                <a:ea typeface="Arial"/>
                <a:cs typeface="Arial"/>
                <a:sym typeface="Arial"/>
              </a:rPr>
              <a:t>CREDIT_AMT SEGMENTED BY INCOME_TOTAL</a:t>
            </a:r>
            <a:endParaRPr/>
          </a:p>
        </p:txBody>
      </p:sp>
      <p:pic>
        <p:nvPicPr>
          <p:cNvPr descr="A white background with black lines&#10;&#10;Description automatically generated" id="534" name="Google Shape;534;p54"/>
          <p:cNvPicPr preferRelativeResize="0"/>
          <p:nvPr/>
        </p:nvPicPr>
        <p:blipFill rotWithShape="1">
          <a:blip r:embed="rId4">
            <a:alphaModFix/>
          </a:blip>
          <a:srcRect b="0" l="0" r="0" t="0"/>
          <a:stretch/>
        </p:blipFill>
        <p:spPr>
          <a:xfrm>
            <a:off x="1371600" y="3890595"/>
            <a:ext cx="5943600" cy="1262380"/>
          </a:xfrm>
          <a:prstGeom prst="rect">
            <a:avLst/>
          </a:prstGeom>
          <a:noFill/>
          <a:ln>
            <a:noFill/>
          </a:ln>
        </p:spPr>
      </p:pic>
      <p:sp>
        <p:nvSpPr>
          <p:cNvPr id="535" name="Google Shape;535;p54"/>
          <p:cNvSpPr txBox="1"/>
          <p:nvPr/>
        </p:nvSpPr>
        <p:spPr>
          <a:xfrm>
            <a:off x="1294514" y="5415673"/>
            <a:ext cx="8612372" cy="10304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Correlation between Credit_amt &amp;  Income_Total : -0.3992454827590575</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Indicating a negative correlation between the two variables suggesting that as the income increases the credit amount tends to decrease </a:t>
            </a:r>
            <a:endParaRPr sz="16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5"/>
          <p:cNvSpPr txBox="1"/>
          <p:nvPr/>
        </p:nvSpPr>
        <p:spPr>
          <a:xfrm>
            <a:off x="1249326" y="362653"/>
            <a:ext cx="6097772" cy="3951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chemeClr val="dk1"/>
                </a:solidFill>
                <a:latin typeface="Arial"/>
                <a:ea typeface="Arial"/>
                <a:cs typeface="Arial"/>
                <a:sym typeface="Arial"/>
              </a:rPr>
              <a:t>DOWN_PAYMENT SEGMENTED BY APPLICATION_AMT </a:t>
            </a:r>
            <a:endParaRPr/>
          </a:p>
        </p:txBody>
      </p:sp>
      <p:pic>
        <p:nvPicPr>
          <p:cNvPr descr="A screenshot of a computer&#10;&#10;Description automatically generated" id="541" name="Google Shape;541;p55"/>
          <p:cNvPicPr preferRelativeResize="0"/>
          <p:nvPr/>
        </p:nvPicPr>
        <p:blipFill rotWithShape="1">
          <a:blip r:embed="rId3">
            <a:alphaModFix/>
          </a:blip>
          <a:srcRect b="0" l="0" r="0" t="0"/>
          <a:stretch/>
        </p:blipFill>
        <p:spPr>
          <a:xfrm>
            <a:off x="1326412" y="757826"/>
            <a:ext cx="5943600" cy="1295400"/>
          </a:xfrm>
          <a:prstGeom prst="rect">
            <a:avLst/>
          </a:prstGeom>
          <a:noFill/>
          <a:ln>
            <a:noFill/>
          </a:ln>
        </p:spPr>
      </p:pic>
      <p:sp>
        <p:nvSpPr>
          <p:cNvPr id="542" name="Google Shape;542;p55"/>
          <p:cNvSpPr txBox="1"/>
          <p:nvPr/>
        </p:nvSpPr>
        <p:spPr>
          <a:xfrm>
            <a:off x="1249326" y="2323237"/>
            <a:ext cx="8902109" cy="169937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Correlation between Down_payment &amp;  Application_Amt :  -0.9376</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Indicating a negative correlation between the two variables suggesting that as the application_amt increases the amt_down_payment  tends to decrease and vice versa</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p:txBody>
      </p:sp>
      <p:pic>
        <p:nvPicPr>
          <p:cNvPr descr="A screenshot of a computer&#10;&#10;Description automatically generated" id="543" name="Google Shape;543;p55"/>
          <p:cNvPicPr preferRelativeResize="0"/>
          <p:nvPr/>
        </p:nvPicPr>
        <p:blipFill rotWithShape="1">
          <a:blip r:embed="rId4">
            <a:alphaModFix/>
          </a:blip>
          <a:srcRect b="0" l="0" r="0" t="0"/>
          <a:stretch/>
        </p:blipFill>
        <p:spPr>
          <a:xfrm>
            <a:off x="1326412" y="4102823"/>
            <a:ext cx="5943600" cy="1354455"/>
          </a:xfrm>
          <a:prstGeom prst="rect">
            <a:avLst/>
          </a:prstGeom>
          <a:noFill/>
          <a:ln>
            <a:noFill/>
          </a:ln>
        </p:spPr>
      </p:pic>
      <p:sp>
        <p:nvSpPr>
          <p:cNvPr id="544" name="Google Shape;544;p55"/>
          <p:cNvSpPr txBox="1"/>
          <p:nvPr/>
        </p:nvSpPr>
        <p:spPr>
          <a:xfrm>
            <a:off x="1249326" y="5659095"/>
            <a:ext cx="8798441" cy="10304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Correlation between Down_payment &amp;  Credit_amt_1  is  -0.7071</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Indicating a negative correlation between the two variables suggesting that as the Down_payment increases the credit_amt_1 tends to decrease and vice versa</a:t>
            </a:r>
            <a:endParaRPr/>
          </a:p>
        </p:txBody>
      </p:sp>
      <p:sp>
        <p:nvSpPr>
          <p:cNvPr id="545" name="Google Shape;545;p55"/>
          <p:cNvSpPr txBox="1"/>
          <p:nvPr/>
        </p:nvSpPr>
        <p:spPr>
          <a:xfrm>
            <a:off x="1249326" y="3667545"/>
            <a:ext cx="6767623" cy="3951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chemeClr val="dk1"/>
                </a:solidFill>
                <a:latin typeface="Arial"/>
                <a:ea typeface="Arial"/>
                <a:cs typeface="Arial"/>
                <a:sym typeface="Arial"/>
              </a:rPr>
              <a:t>CREDIT_AMT_1  SEGMENTED BY  DOWN_PAYMENT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6"/>
          <p:cNvSpPr txBox="1"/>
          <p:nvPr/>
        </p:nvSpPr>
        <p:spPr>
          <a:xfrm>
            <a:off x="1371599" y="376546"/>
            <a:ext cx="6097772" cy="3951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chemeClr val="dk1"/>
                </a:solidFill>
                <a:latin typeface="Arial"/>
                <a:ea typeface="Arial"/>
                <a:cs typeface="Arial"/>
                <a:sym typeface="Arial"/>
              </a:rPr>
              <a:t>CONTRACT_TYPE_1  SEGMENTED BY TARGET</a:t>
            </a:r>
            <a:endParaRPr/>
          </a:p>
        </p:txBody>
      </p:sp>
      <p:pic>
        <p:nvPicPr>
          <p:cNvPr descr="A screenshot of a computer&#10;&#10;Description automatically generated" id="551" name="Google Shape;551;p56"/>
          <p:cNvPicPr preferRelativeResize="0"/>
          <p:nvPr/>
        </p:nvPicPr>
        <p:blipFill rotWithShape="1">
          <a:blip r:embed="rId3">
            <a:alphaModFix/>
          </a:blip>
          <a:srcRect b="0" l="0" r="0" t="0"/>
          <a:stretch/>
        </p:blipFill>
        <p:spPr>
          <a:xfrm>
            <a:off x="1488557" y="771719"/>
            <a:ext cx="5903727" cy="1354455"/>
          </a:xfrm>
          <a:prstGeom prst="rect">
            <a:avLst/>
          </a:prstGeom>
          <a:noFill/>
          <a:ln>
            <a:noFill/>
          </a:ln>
        </p:spPr>
      </p:pic>
      <p:sp>
        <p:nvSpPr>
          <p:cNvPr id="552" name="Google Shape;552;p56"/>
          <p:cNvSpPr txBox="1"/>
          <p:nvPr/>
        </p:nvSpPr>
        <p:spPr>
          <a:xfrm>
            <a:off x="1371599" y="2383318"/>
            <a:ext cx="8955273" cy="10304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Correlation between Contract_type_1  &amp;  Target  is  -1.0000</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Indicating a negative correlation between the two variables suggesting that as the target increases, the contract_type_1 value decreases </a:t>
            </a:r>
            <a:endParaRPr sz="16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idx="2" type="body"/>
          </p:nvPr>
        </p:nvSpPr>
        <p:spPr>
          <a:xfrm>
            <a:off x="1346408" y="1072613"/>
            <a:ext cx="10460781" cy="3436653"/>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SzPts val="1600"/>
              <a:buNone/>
            </a:pPr>
            <a:r>
              <a:rPr b="0" lang="en-US" sz="1600">
                <a:solidFill>
                  <a:srgbClr val="000000"/>
                </a:solidFill>
                <a:latin typeface="Arial"/>
                <a:ea typeface="Arial"/>
                <a:cs typeface="Arial"/>
                <a:sym typeface="Arial"/>
              </a:rPr>
              <a:t>For Descriptive analysis -</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To find Count,Mean,Std,Minimum,Maximum,Median,Range,Mode,Percentage,Variance,quartile,percentile values  These following functions are used :</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1. COUNT FUNCTION:</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    =COUNT(A1:A50000)</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2.MEAN FUNCTION:</a:t>
            </a:r>
            <a:endParaRPr b="0" sz="1600">
              <a:latin typeface="Arial"/>
              <a:ea typeface="Arial"/>
              <a:cs typeface="Arial"/>
              <a:sym typeface="Arial"/>
            </a:endParaRPr>
          </a:p>
          <a:p>
            <a:pPr indent="0" lvl="0" marL="0" marR="0" rtl="0" algn="l">
              <a:lnSpc>
                <a:spcPct val="115000"/>
              </a:lnSpc>
              <a:spcBef>
                <a:spcPts val="800"/>
              </a:spcBef>
              <a:spcAft>
                <a:spcPts val="0"/>
              </a:spcAft>
              <a:buSzPts val="1600"/>
              <a:buNone/>
            </a:pPr>
            <a:r>
              <a:rPr b="0" lang="en-US" sz="1600">
                <a:solidFill>
                  <a:srgbClr val="000000"/>
                </a:solidFill>
                <a:latin typeface="Arial"/>
                <a:ea typeface="Arial"/>
                <a:cs typeface="Arial"/>
                <a:sym typeface="Arial"/>
              </a:rPr>
              <a:t>   =AVERAGE(A1: A50000)</a:t>
            </a:r>
            <a:endParaRPr/>
          </a:p>
          <a:p>
            <a:pPr indent="63500" lvl="0" marL="0" marR="0" rtl="0" algn="l">
              <a:lnSpc>
                <a:spcPct val="115000"/>
              </a:lnSpc>
              <a:spcBef>
                <a:spcPts val="800"/>
              </a:spcBef>
              <a:spcAft>
                <a:spcPts val="0"/>
              </a:spcAft>
              <a:buSzPts val="1000"/>
              <a:buNone/>
            </a:pPr>
            <a:r>
              <a:t/>
            </a:r>
            <a:endParaRPr sz="1000">
              <a:latin typeface="Arial"/>
              <a:ea typeface="Arial"/>
              <a:cs typeface="Arial"/>
              <a:sym typeface="Arial"/>
            </a:endParaRPr>
          </a:p>
          <a:p>
            <a:pPr indent="-114300" lvl="0" marL="228600" rtl="0" algn="l">
              <a:lnSpc>
                <a:spcPct val="120000"/>
              </a:lnSpc>
              <a:spcBef>
                <a:spcPts val="800"/>
              </a:spcBef>
              <a:spcAft>
                <a:spcPts val="0"/>
              </a:spcAft>
              <a:buClr>
                <a:schemeClr val="dk1"/>
              </a:buClr>
              <a:buSzPts val="18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8"/>
          <p:cNvSpPr txBox="1"/>
          <p:nvPr>
            <p:ph idx="1" type="body"/>
          </p:nvPr>
        </p:nvSpPr>
        <p:spPr>
          <a:xfrm>
            <a:off x="1369269" y="914401"/>
            <a:ext cx="6036544" cy="4806446"/>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15000"/>
              </a:lnSpc>
              <a:spcBef>
                <a:spcPts val="0"/>
              </a:spcBef>
              <a:spcAft>
                <a:spcPts val="0"/>
              </a:spcAft>
              <a:buSzPts val="1200"/>
              <a:buNone/>
            </a:pPr>
            <a:r>
              <a:rPr lang="en-US" sz="1200">
                <a:solidFill>
                  <a:srgbClr val="000000"/>
                </a:solidFill>
                <a:latin typeface="Arial"/>
                <a:ea typeface="Arial"/>
                <a:cs typeface="Arial"/>
                <a:sym typeface="Arial"/>
              </a:rPr>
              <a:t>3.STANDARD DEVIATION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=STDEV.S(A1:A50000)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4.MINIMUM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=MIN(A1:A50000)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5.MAXIMUM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=MAX(A1:A50000)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6.RANGE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=MAX(A1:A50000) – MIN(A1:A50000)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7.MODE FUNCTION :</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=MODE(A1:A50000)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8.VARIANCE FUNCTION:</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=VAR.S(A1: A50000)</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9.QUARTILE FUNCTION:</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Q1 = QUARTILE.INC(A1:A50000,1)</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Q2 = QUARTILE.INC(A1:A50000,2)</a:t>
            </a:r>
            <a:endParaRPr sz="1200">
              <a:latin typeface="Arial"/>
              <a:ea typeface="Arial"/>
              <a:cs typeface="Arial"/>
              <a:sym typeface="Arial"/>
            </a:endParaRPr>
          </a:p>
          <a:p>
            <a:pPr indent="0" lvl="0" marL="0" marR="0" rtl="0" algn="l">
              <a:lnSpc>
                <a:spcPct val="115000"/>
              </a:lnSpc>
              <a:spcBef>
                <a:spcPts val="800"/>
              </a:spcBef>
              <a:spcAft>
                <a:spcPts val="0"/>
              </a:spcAft>
              <a:buSzPts val="1200"/>
              <a:buNone/>
            </a:pPr>
            <a:r>
              <a:rPr lang="en-US" sz="1200">
                <a:solidFill>
                  <a:srgbClr val="000000"/>
                </a:solidFill>
                <a:latin typeface="Arial"/>
                <a:ea typeface="Arial"/>
                <a:cs typeface="Arial"/>
                <a:sym typeface="Arial"/>
              </a:rPr>
              <a:t>     Q3 = QUARTILE.INC(A1:A50000,3)</a:t>
            </a:r>
            <a:endParaRPr sz="1200">
              <a:latin typeface="Arial"/>
              <a:ea typeface="Arial"/>
              <a:cs typeface="Arial"/>
              <a:sym typeface="Arial"/>
            </a:endParaRPr>
          </a:p>
          <a:p>
            <a:pPr indent="-114300" lvl="0" marL="228600" rtl="0" algn="l">
              <a:lnSpc>
                <a:spcPct val="120000"/>
              </a:lnSpc>
              <a:spcBef>
                <a:spcPts val="800"/>
              </a:spcBef>
              <a:spcAft>
                <a:spcPts val="0"/>
              </a:spcAft>
              <a:buClr>
                <a:schemeClr val="dk1"/>
              </a:buClr>
              <a:buSzPts val="1800"/>
              <a:buNone/>
            </a:pPr>
            <a:r>
              <a:t/>
            </a:r>
            <a:endParaRPr/>
          </a:p>
        </p:txBody>
      </p:sp>
      <p:sp>
        <p:nvSpPr>
          <p:cNvPr id="563" name="Google Shape;563;p58"/>
          <p:cNvSpPr txBox="1"/>
          <p:nvPr>
            <p:ph idx="2" type="body"/>
          </p:nvPr>
        </p:nvSpPr>
        <p:spPr>
          <a:xfrm>
            <a:off x="4455550" y="956558"/>
            <a:ext cx="4974300" cy="4944900"/>
          </a:xfrm>
          <a:prstGeom prst="rect">
            <a:avLst/>
          </a:prstGeom>
          <a:noFill/>
          <a:ln>
            <a:noFill/>
          </a:ln>
        </p:spPr>
        <p:txBody>
          <a:bodyPr anchorCtr="0" anchor="t" bIns="45700" lIns="91425" spcFirstLastPara="1" rIns="91425" wrap="square" tIns="45700">
            <a:normAutofit/>
          </a:bodyPr>
          <a:lstStyle/>
          <a:p>
            <a:pPr indent="0" lvl="0" marL="0" marR="0" rtl="0" algn="l">
              <a:lnSpc>
                <a:spcPct val="50000"/>
              </a:lnSpc>
              <a:spcBef>
                <a:spcPts val="0"/>
              </a:spcBef>
              <a:spcAft>
                <a:spcPts val="0"/>
              </a:spcAft>
              <a:buSzPts val="1200"/>
              <a:buNone/>
            </a:pPr>
            <a:r>
              <a:rPr b="0" lang="en-US" sz="1200">
                <a:solidFill>
                  <a:srgbClr val="000000"/>
                </a:solidFill>
                <a:latin typeface="Arial"/>
                <a:ea typeface="Arial"/>
                <a:cs typeface="Arial"/>
                <a:sym typeface="Arial"/>
              </a:rPr>
              <a:t>10.PERCENTILE FUNCTION:</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000000"/>
                </a:solidFill>
                <a:latin typeface="Arial"/>
                <a:ea typeface="Arial"/>
                <a:cs typeface="Arial"/>
                <a:sym typeface="Arial"/>
              </a:rPr>
              <a:t>    </a:t>
            </a:r>
            <a:r>
              <a:rPr b="0" lang="en-US" sz="1200">
                <a:solidFill>
                  <a:srgbClr val="222222"/>
                </a:solidFill>
                <a:latin typeface="Arial"/>
                <a:ea typeface="Arial"/>
                <a:cs typeface="Arial"/>
                <a:sym typeface="Arial"/>
              </a:rPr>
              <a:t>1st Percentile:</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 1/100)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5th Percentile :</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 5/100)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10th Percentile:</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a:t>
            </a:r>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10/100)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25th Percentile:</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a:t>
            </a:r>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25/100)</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50th Percentile :</a:t>
            </a:r>
            <a:endParaRPr b="0" sz="1200">
              <a:latin typeface="Arial"/>
              <a:ea typeface="Arial"/>
              <a:cs typeface="Arial"/>
              <a:sym typeface="Arial"/>
            </a:endParaRPr>
          </a:p>
          <a:p>
            <a:pPr indent="0" lvl="0" marL="0" marR="0" rtl="0" algn="l">
              <a:lnSpc>
                <a:spcPct val="50000"/>
              </a:lnSpc>
              <a:spcBef>
                <a:spcPts val="1200"/>
              </a:spcBef>
              <a:spcAft>
                <a:spcPts val="0"/>
              </a:spcAft>
              <a:buSzPts val="1200"/>
              <a:buNone/>
            </a:pPr>
            <a:r>
              <a:rPr b="0" lang="en-US" sz="1200">
                <a:solidFill>
                  <a:srgbClr val="222222"/>
                </a:solidFill>
                <a:latin typeface="Arial"/>
                <a:ea typeface="Arial"/>
                <a:cs typeface="Arial"/>
                <a:sym typeface="Arial"/>
              </a:rPr>
              <a:t>   =PERCENTILE.INC(A1:A50000, 50/100)</a:t>
            </a:r>
            <a:endParaRPr b="0" sz="1200">
              <a:latin typeface="Arial"/>
              <a:ea typeface="Arial"/>
              <a:cs typeface="Arial"/>
              <a:sym typeface="Arial"/>
            </a:endParaRPr>
          </a:p>
          <a:p>
            <a:pPr indent="-114300" lvl="0" marL="228600" rtl="0" algn="l">
              <a:lnSpc>
                <a:spcPct val="120000"/>
              </a:lnSpc>
              <a:spcBef>
                <a:spcPts val="0"/>
              </a:spcBef>
              <a:spcAft>
                <a:spcPts val="0"/>
              </a:spcAft>
              <a:buClr>
                <a:schemeClr val="dk1"/>
              </a:buClr>
              <a:buSzPts val="1800"/>
              <a:buNone/>
            </a:pPr>
            <a:r>
              <a:t/>
            </a:r>
            <a:endParaRPr/>
          </a:p>
        </p:txBody>
      </p:sp>
      <p:sp>
        <p:nvSpPr>
          <p:cNvPr id="564" name="Google Shape;564;p58"/>
          <p:cNvSpPr txBox="1"/>
          <p:nvPr/>
        </p:nvSpPr>
        <p:spPr>
          <a:xfrm>
            <a:off x="8041115" y="914401"/>
            <a:ext cx="3960385" cy="230800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75th Percentile:</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75/100)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90th Percentile :</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90/100)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95th Percentile:</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95/100)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99th Percentile:</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=PERCENTILE.INC(A1:A50000, 99/100)</a:t>
            </a:r>
            <a:endParaRPr sz="14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en-US" sz="1400">
                <a:solidFill>
                  <a:srgbClr val="222222"/>
                </a:solidFill>
                <a:latin typeface="Arial"/>
                <a:ea typeface="Arial"/>
                <a:cs typeface="Arial"/>
                <a:sym typeface="Arial"/>
              </a:rPr>
              <a:t>   Percentage was also found for all columns</a:t>
            </a:r>
            <a:endParaRPr sz="14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descr="A screenshot of a computer&#10;&#10;Description automatically generated" id="569" name="Google Shape;569;p59"/>
          <p:cNvPicPr preferRelativeResize="0"/>
          <p:nvPr/>
        </p:nvPicPr>
        <p:blipFill rotWithShape="1">
          <a:blip r:embed="rId3">
            <a:alphaModFix/>
          </a:blip>
          <a:srcRect b="0" l="0" r="0" t="0"/>
          <a:stretch/>
        </p:blipFill>
        <p:spPr>
          <a:xfrm>
            <a:off x="1000080" y="1005456"/>
            <a:ext cx="10743912" cy="3875154"/>
          </a:xfrm>
          <a:prstGeom prst="rect">
            <a:avLst/>
          </a:prstGeom>
          <a:noFill/>
          <a:ln>
            <a:noFill/>
          </a:ln>
        </p:spPr>
      </p:pic>
      <p:sp>
        <p:nvSpPr>
          <p:cNvPr id="570" name="Google Shape;570;p59"/>
          <p:cNvSpPr txBox="1"/>
          <p:nvPr/>
        </p:nvSpPr>
        <p:spPr>
          <a:xfrm>
            <a:off x="1000080" y="546652"/>
            <a:ext cx="47347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SEGMENT’S DESCRIPTIVE ANALYSIS  </a:t>
            </a:r>
            <a:endParaRPr sz="1400">
              <a:solidFill>
                <a:schemeClr val="dk1"/>
              </a:solidFill>
              <a:latin typeface="Gill Sans"/>
              <a:ea typeface="Gill Sans"/>
              <a:cs typeface="Gill Sans"/>
              <a:sym typeface="Gill Sans"/>
            </a:endParaRPr>
          </a:p>
        </p:txBody>
      </p:sp>
      <p:sp>
        <p:nvSpPr>
          <p:cNvPr id="571" name="Google Shape;571;p59"/>
          <p:cNvSpPr txBox="1"/>
          <p:nvPr/>
        </p:nvSpPr>
        <p:spPr>
          <a:xfrm>
            <a:off x="1120636" y="5178987"/>
            <a:ext cx="9057000" cy="743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400">
                <a:solidFill>
                  <a:srgbClr val="000000"/>
                </a:solidFill>
                <a:latin typeface="Arial"/>
                <a:ea typeface="Arial"/>
                <a:cs typeface="Arial"/>
                <a:sym typeface="Arial"/>
              </a:rPr>
              <a:t>The scatter plots  are plotted to </a:t>
            </a:r>
            <a:r>
              <a:rPr lang="en-US" sz="1400">
                <a:solidFill>
                  <a:srgbClr val="000000"/>
                </a:solidFill>
                <a:latin typeface="Arial"/>
                <a:ea typeface="Arial"/>
                <a:cs typeface="Arial"/>
                <a:sym typeface="Arial"/>
              </a:rPr>
              <a:t>visualize </a:t>
            </a:r>
            <a:r>
              <a:rPr lang="en-US" sz="1400">
                <a:solidFill>
                  <a:srgbClr val="000000"/>
                </a:solidFill>
                <a:latin typeface="Arial"/>
                <a:ea typeface="Arial"/>
                <a:cs typeface="Arial"/>
                <a:sym typeface="Arial"/>
              </a:rPr>
              <a:t>the relationships between variables and target variable  </a:t>
            </a:r>
            <a:endParaRPr sz="14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rgbClr val="000000"/>
                </a:solidFill>
                <a:latin typeface="Arial"/>
                <a:ea typeface="Arial"/>
                <a:cs typeface="Arial"/>
                <a:sym typeface="Arial"/>
              </a:rPr>
              <a:t>    </a:t>
            </a:r>
            <a:endParaRPr sz="24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6"/>
          <p:cNvSpPr txBox="1"/>
          <p:nvPr/>
        </p:nvSpPr>
        <p:spPr>
          <a:xfrm>
            <a:off x="1311411" y="870921"/>
            <a:ext cx="10425793" cy="260455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222222"/>
                </a:solidFill>
                <a:latin typeface="Times New Roman"/>
                <a:ea typeface="Times New Roman"/>
                <a:cs typeface="Times New Roman"/>
                <a:sym typeface="Times New Roman"/>
              </a:rPr>
              <a:t>Tools Summary:</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Microsoft Excel 365: Primary tool for data cleaning, EDA, feature engineering,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evaluation, and visualization.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By leveraging the capabilities of Microsoft Excel 365, this approach allowed for a comprehensive analysis of the factors influencing bank loan approvals, ultimately leading to data-driven insights and recommendations.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rgbClr val="222222"/>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descr="A graph with numbers and lines&#10;&#10;Description automatically generated" id="576" name="Google Shape;576;p60"/>
          <p:cNvPicPr preferRelativeResize="0"/>
          <p:nvPr/>
        </p:nvPicPr>
        <p:blipFill rotWithShape="1">
          <a:blip r:embed="rId3">
            <a:alphaModFix/>
          </a:blip>
          <a:srcRect b="0" l="0" r="0" t="0"/>
          <a:stretch/>
        </p:blipFill>
        <p:spPr>
          <a:xfrm>
            <a:off x="1291590" y="1407963"/>
            <a:ext cx="4063097" cy="2432947"/>
          </a:xfrm>
          <a:prstGeom prst="rect">
            <a:avLst/>
          </a:prstGeom>
          <a:noFill/>
          <a:ln>
            <a:noFill/>
          </a:ln>
        </p:spPr>
      </p:pic>
      <p:pic>
        <p:nvPicPr>
          <p:cNvPr descr="A graph with a number of people&#10;&#10;Description automatically generated with medium confidence" id="577" name="Google Shape;577;p60"/>
          <p:cNvPicPr preferRelativeResize="0"/>
          <p:nvPr/>
        </p:nvPicPr>
        <p:blipFill rotWithShape="1">
          <a:blip r:embed="rId4">
            <a:alphaModFix/>
          </a:blip>
          <a:srcRect b="0" l="0" r="0" t="0"/>
          <a:stretch/>
        </p:blipFill>
        <p:spPr>
          <a:xfrm>
            <a:off x="5661571" y="1407963"/>
            <a:ext cx="4063097" cy="2432947"/>
          </a:xfrm>
          <a:prstGeom prst="rect">
            <a:avLst/>
          </a:prstGeom>
          <a:noFill/>
          <a:ln>
            <a:noFill/>
          </a:ln>
        </p:spPr>
      </p:pic>
      <p:pic>
        <p:nvPicPr>
          <p:cNvPr descr="A graph with numbers and lines&#10;&#10;Description automatically generated" id="578" name="Google Shape;578;p60"/>
          <p:cNvPicPr preferRelativeResize="0"/>
          <p:nvPr/>
        </p:nvPicPr>
        <p:blipFill rotWithShape="1">
          <a:blip r:embed="rId5">
            <a:alphaModFix/>
          </a:blip>
          <a:srcRect b="0" l="0" r="0" t="0"/>
          <a:stretch/>
        </p:blipFill>
        <p:spPr>
          <a:xfrm>
            <a:off x="1291590" y="3997841"/>
            <a:ext cx="4063097" cy="2297187"/>
          </a:xfrm>
          <a:prstGeom prst="rect">
            <a:avLst/>
          </a:prstGeom>
          <a:noFill/>
          <a:ln>
            <a:noFill/>
          </a:ln>
        </p:spPr>
      </p:pic>
      <p:pic>
        <p:nvPicPr>
          <p:cNvPr descr="A graph showing the amount of credit&#10;&#10;Description automatically generated" id="579" name="Google Shape;579;p60"/>
          <p:cNvPicPr preferRelativeResize="0"/>
          <p:nvPr/>
        </p:nvPicPr>
        <p:blipFill rotWithShape="1">
          <a:blip r:embed="rId6">
            <a:alphaModFix/>
          </a:blip>
          <a:srcRect b="0" l="0" r="0" t="0"/>
          <a:stretch/>
        </p:blipFill>
        <p:spPr>
          <a:xfrm>
            <a:off x="5661571" y="3997841"/>
            <a:ext cx="4063097" cy="2297187"/>
          </a:xfrm>
          <a:prstGeom prst="rect">
            <a:avLst/>
          </a:prstGeom>
          <a:noFill/>
          <a:ln>
            <a:noFill/>
          </a:ln>
        </p:spPr>
      </p:pic>
      <p:sp>
        <p:nvSpPr>
          <p:cNvPr id="580" name="Google Shape;580;p60"/>
          <p:cNvSpPr txBox="1"/>
          <p:nvPr/>
        </p:nvSpPr>
        <p:spPr>
          <a:xfrm>
            <a:off x="1195898" y="648321"/>
            <a:ext cx="23202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SCATTER PLOTS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descr="A graph of credit and income&#10;&#10;Description automatically generated" id="585" name="Google Shape;585;p61"/>
          <p:cNvPicPr preferRelativeResize="0"/>
          <p:nvPr/>
        </p:nvPicPr>
        <p:blipFill rotWithShape="1">
          <a:blip r:embed="rId3">
            <a:alphaModFix/>
          </a:blip>
          <a:srcRect b="0" l="0" r="0" t="0"/>
          <a:stretch/>
        </p:blipFill>
        <p:spPr>
          <a:xfrm>
            <a:off x="1162365" y="428328"/>
            <a:ext cx="4591374" cy="2578595"/>
          </a:xfrm>
          <a:prstGeom prst="rect">
            <a:avLst/>
          </a:prstGeom>
          <a:noFill/>
          <a:ln>
            <a:noFill/>
          </a:ln>
        </p:spPr>
      </p:pic>
      <p:pic>
        <p:nvPicPr>
          <p:cNvPr descr="A graph of an application&#10;&#10;Description automatically generated" id="586" name="Google Shape;586;p61"/>
          <p:cNvPicPr preferRelativeResize="0"/>
          <p:nvPr/>
        </p:nvPicPr>
        <p:blipFill rotWithShape="1">
          <a:blip r:embed="rId4">
            <a:alphaModFix/>
          </a:blip>
          <a:srcRect b="0" l="0" r="0" t="0"/>
          <a:stretch/>
        </p:blipFill>
        <p:spPr>
          <a:xfrm>
            <a:off x="5954232" y="3105974"/>
            <a:ext cx="4763387" cy="287713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descr="A graph of credit card&#10;&#10;Description automatically generated" id="591" name="Google Shape;591;p62"/>
          <p:cNvPicPr preferRelativeResize="0"/>
          <p:nvPr/>
        </p:nvPicPr>
        <p:blipFill rotWithShape="1">
          <a:blip r:embed="rId3">
            <a:alphaModFix/>
          </a:blip>
          <a:srcRect b="0" l="0" r="0" t="0"/>
          <a:stretch/>
        </p:blipFill>
        <p:spPr>
          <a:xfrm>
            <a:off x="1543493" y="380936"/>
            <a:ext cx="4442637" cy="2668430"/>
          </a:xfrm>
          <a:prstGeom prst="rect">
            <a:avLst/>
          </a:prstGeom>
          <a:noFill/>
          <a:ln>
            <a:noFill/>
          </a:ln>
        </p:spPr>
      </p:pic>
      <p:pic>
        <p:nvPicPr>
          <p:cNvPr descr="A graph with numbers and points&#10;&#10;Description automatically generated" id="592" name="Google Shape;592;p62"/>
          <p:cNvPicPr preferRelativeResize="0"/>
          <p:nvPr/>
        </p:nvPicPr>
        <p:blipFill rotWithShape="1">
          <a:blip r:embed="rId4">
            <a:alphaModFix/>
          </a:blip>
          <a:srcRect b="0" l="0" r="0" t="0"/>
          <a:stretch/>
        </p:blipFill>
        <p:spPr>
          <a:xfrm>
            <a:off x="6240063" y="3244395"/>
            <a:ext cx="4424393" cy="296199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3"/>
          <p:cNvSpPr txBox="1"/>
          <p:nvPr/>
        </p:nvSpPr>
        <p:spPr>
          <a:xfrm>
            <a:off x="1488558" y="417696"/>
            <a:ext cx="50079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BA2169"/>
                </a:solidFill>
                <a:latin typeface="Gill Sans"/>
                <a:ea typeface="Gill Sans"/>
                <a:cs typeface="Gill Sans"/>
                <a:sym typeface="Gill Sans"/>
              </a:rPr>
              <a:t>IDENTIFYING CORRELATIONS </a:t>
            </a:r>
            <a:endParaRPr sz="2000">
              <a:solidFill>
                <a:srgbClr val="BA2169"/>
              </a:solidFill>
              <a:latin typeface="Gill Sans"/>
              <a:ea typeface="Gill Sans"/>
              <a:cs typeface="Gill Sans"/>
              <a:sym typeface="Gill Sans"/>
            </a:endParaRPr>
          </a:p>
        </p:txBody>
      </p:sp>
      <p:sp>
        <p:nvSpPr>
          <p:cNvPr id="598" name="Google Shape;598;p63"/>
          <p:cNvSpPr txBox="1"/>
          <p:nvPr/>
        </p:nvSpPr>
        <p:spPr>
          <a:xfrm>
            <a:off x="1488558" y="1028712"/>
            <a:ext cx="10486777" cy="5829288"/>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segments found  are :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1) CNT_CHILDREN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2) AMT_INCOME_TOTAL</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3) AMT_CREDIT</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4) REGION_POPULATION_RELATIVE</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5) DAYS_BIRTH</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6) DAYS_EMPLOYED</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7) DAYS_ID_PUBLISH</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8) REGION_RATING_CLIENT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9)AMT_GOODS_PRICE</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10)AMT_REQ_CREDIT_BUREAU_YEAR</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Including  Target variable (1) taken</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=correl(A2:A50000,B2:B50000)</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The Correl Function is used between target variable (1) and the other variables to find the coefficients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t/>
            </a:r>
            <a:endParaRPr sz="2000">
              <a:solidFill>
                <a:srgbClr val="BA2169"/>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64"/>
          <p:cNvPicPr preferRelativeResize="0"/>
          <p:nvPr/>
        </p:nvPicPr>
        <p:blipFill rotWithShape="1">
          <a:blip r:embed="rId3">
            <a:alphaModFix/>
          </a:blip>
          <a:srcRect b="0" l="0" r="0" t="0"/>
          <a:stretch/>
        </p:blipFill>
        <p:spPr>
          <a:xfrm>
            <a:off x="1424599" y="4113407"/>
            <a:ext cx="9203654" cy="1237739"/>
          </a:xfrm>
          <a:prstGeom prst="rect">
            <a:avLst/>
          </a:prstGeom>
          <a:noFill/>
          <a:ln>
            <a:noFill/>
          </a:ln>
        </p:spPr>
      </p:pic>
      <p:sp>
        <p:nvSpPr>
          <p:cNvPr id="604" name="Google Shape;604;p64"/>
          <p:cNvSpPr txBox="1"/>
          <p:nvPr/>
        </p:nvSpPr>
        <p:spPr>
          <a:xfrm>
            <a:off x="1328360" y="379274"/>
            <a:ext cx="26935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SEGMENT COLUMNS </a:t>
            </a:r>
            <a:endParaRPr/>
          </a:p>
        </p:txBody>
      </p:sp>
      <p:sp>
        <p:nvSpPr>
          <p:cNvPr id="605" name="Google Shape;605;p64"/>
          <p:cNvSpPr txBox="1"/>
          <p:nvPr/>
        </p:nvSpPr>
        <p:spPr>
          <a:xfrm>
            <a:off x="1328360" y="3697356"/>
            <a:ext cx="292757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COEFFICIENTS FOUND</a:t>
            </a:r>
            <a:endParaRPr/>
          </a:p>
        </p:txBody>
      </p:sp>
      <p:pic>
        <p:nvPicPr>
          <p:cNvPr id="606" name="Google Shape;606;p64"/>
          <p:cNvPicPr preferRelativeResize="0"/>
          <p:nvPr/>
        </p:nvPicPr>
        <p:blipFill rotWithShape="1">
          <a:blip r:embed="rId4">
            <a:alphaModFix/>
          </a:blip>
          <a:srcRect b="0" l="0" r="0" t="0"/>
          <a:stretch/>
        </p:blipFill>
        <p:spPr>
          <a:xfrm>
            <a:off x="1424599" y="801000"/>
            <a:ext cx="7394578" cy="26684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5"/>
          <p:cNvSpPr txBox="1"/>
          <p:nvPr/>
        </p:nvSpPr>
        <p:spPr>
          <a:xfrm>
            <a:off x="1848194" y="569055"/>
            <a:ext cx="7212677" cy="190456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conditional formatting rules are used to highlight Correlations </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Conditional Formatting  Rules</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Maximum = 1 </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Minimum = - 1</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Midpoint = 0</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6"/>
          <p:cNvSpPr txBox="1"/>
          <p:nvPr/>
        </p:nvSpPr>
        <p:spPr>
          <a:xfrm>
            <a:off x="1188922" y="500131"/>
            <a:ext cx="10156580" cy="3951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chemeClr val="dk1"/>
                </a:solidFill>
                <a:latin typeface="Arial"/>
                <a:ea typeface="Arial"/>
                <a:cs typeface="Arial"/>
                <a:sym typeface="Arial"/>
              </a:rPr>
              <a:t>THE  CORRELATION MATRICES FOR TARGET VARIABLE (1) done using conditional formatting</a:t>
            </a:r>
            <a:endParaRPr/>
          </a:p>
        </p:txBody>
      </p:sp>
      <p:pic>
        <p:nvPicPr>
          <p:cNvPr descr="A graph of a graph&#10;&#10;Description automatically generated with medium confidence" id="617" name="Google Shape;617;p66"/>
          <p:cNvPicPr preferRelativeResize="0"/>
          <p:nvPr/>
        </p:nvPicPr>
        <p:blipFill rotWithShape="1">
          <a:blip r:embed="rId3">
            <a:alphaModFix/>
          </a:blip>
          <a:srcRect b="0" l="0" r="0" t="0"/>
          <a:stretch/>
        </p:blipFill>
        <p:spPr>
          <a:xfrm>
            <a:off x="10922131" y="945826"/>
            <a:ext cx="344769" cy="1210998"/>
          </a:xfrm>
          <a:prstGeom prst="rect">
            <a:avLst/>
          </a:prstGeom>
          <a:noFill/>
          <a:ln>
            <a:noFill/>
          </a:ln>
        </p:spPr>
      </p:pic>
      <p:graphicFrame>
        <p:nvGraphicFramePr>
          <p:cNvPr id="618" name="Google Shape;618;p66"/>
          <p:cNvGraphicFramePr/>
          <p:nvPr/>
        </p:nvGraphicFramePr>
        <p:xfrm>
          <a:off x="1328696" y="3429000"/>
          <a:ext cx="3000000" cy="3000000"/>
        </p:xfrm>
        <a:graphic>
          <a:graphicData uri="http://schemas.openxmlformats.org/drawingml/2006/table">
            <a:tbl>
              <a:tblPr bandRow="1" firstCol="1" firstRow="1">
                <a:noFill/>
                <a:tableStyleId>{33053812-8B3E-43E9-919B-D9125A071389}</a:tableStyleId>
              </a:tblPr>
              <a:tblGrid>
                <a:gridCol w="1979300"/>
                <a:gridCol w="2096775"/>
              </a:tblGrid>
              <a:tr h="133350">
                <a:tc>
                  <a:txBody>
                    <a:bodyPr/>
                    <a:lstStyle/>
                    <a:p>
                      <a:pPr indent="0" lvl="0" marL="0" marR="0" rtl="0" algn="l">
                        <a:lnSpc>
                          <a:spcPct val="115000"/>
                        </a:lnSpc>
                        <a:spcBef>
                          <a:spcPts val="0"/>
                        </a:spcBef>
                        <a:spcAft>
                          <a:spcPts val="0"/>
                        </a:spcAft>
                        <a:buNone/>
                      </a:pPr>
                      <a:r>
                        <a:rPr lang="en-US" sz="1050" u="none" cap="none" strike="noStrike"/>
                        <a:t> Color</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None/>
                      </a:pPr>
                      <a:r>
                        <a:rPr lang="en-US" sz="1050" u="none" cap="none" strike="noStrike"/>
                        <a:t>Explanation</a:t>
                      </a:r>
                      <a:endParaRPr sz="1200" u="none" cap="none" strike="noStrike">
                        <a:latin typeface="Arial"/>
                        <a:ea typeface="Arial"/>
                        <a:cs typeface="Arial"/>
                        <a:sym typeface="Arial"/>
                      </a:endParaRPr>
                    </a:p>
                  </a:txBody>
                  <a:tcPr marT="0" marB="0" marR="68575" marL="68575"/>
                </a:tc>
              </a:tr>
              <a:tr h="133350">
                <a:tc>
                  <a:txBody>
                    <a:bodyPr/>
                    <a:lstStyle/>
                    <a:p>
                      <a:pPr indent="0" lvl="0" marL="0" marR="0" rtl="0" algn="l">
                        <a:lnSpc>
                          <a:spcPct val="115000"/>
                        </a:lnSpc>
                        <a:spcBef>
                          <a:spcPts val="0"/>
                        </a:spcBef>
                        <a:spcAft>
                          <a:spcPts val="0"/>
                        </a:spcAft>
                        <a:buNone/>
                      </a:pPr>
                      <a:r>
                        <a:rPr lang="en-US" sz="1050" u="none" cap="none" strike="noStrike"/>
                        <a:t> RED</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None/>
                      </a:pPr>
                      <a:r>
                        <a:rPr lang="en-US" sz="1050" u="none" cap="none" strike="noStrike"/>
                        <a:t> Negative correlation</a:t>
                      </a:r>
                      <a:endParaRPr sz="1200" u="none" cap="none" strike="noStrike">
                        <a:latin typeface="Arial"/>
                        <a:ea typeface="Arial"/>
                        <a:cs typeface="Arial"/>
                        <a:sym typeface="Arial"/>
                      </a:endParaRPr>
                    </a:p>
                  </a:txBody>
                  <a:tcPr marT="0" marB="0" marR="68575" marL="68575"/>
                </a:tc>
              </a:tr>
              <a:tr h="133350">
                <a:tc>
                  <a:txBody>
                    <a:bodyPr/>
                    <a:lstStyle/>
                    <a:p>
                      <a:pPr indent="0" lvl="0" marL="0" marR="0" rtl="0" algn="l">
                        <a:lnSpc>
                          <a:spcPct val="115000"/>
                        </a:lnSpc>
                        <a:spcBef>
                          <a:spcPts val="0"/>
                        </a:spcBef>
                        <a:spcAft>
                          <a:spcPts val="0"/>
                        </a:spcAft>
                        <a:buNone/>
                      </a:pPr>
                      <a:r>
                        <a:rPr lang="en-US" sz="1050" u="none" cap="none" strike="noStrike"/>
                        <a:t>BLUE</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None/>
                      </a:pPr>
                      <a:r>
                        <a:rPr lang="en-US" sz="1050" u="none" cap="none" strike="noStrike"/>
                        <a:t>positive correlation</a:t>
                      </a:r>
                      <a:endParaRPr sz="1200" u="none" cap="none" strike="noStrike">
                        <a:latin typeface="Arial"/>
                        <a:ea typeface="Arial"/>
                        <a:cs typeface="Arial"/>
                        <a:sym typeface="Arial"/>
                      </a:endParaRPr>
                    </a:p>
                  </a:txBody>
                  <a:tcPr marT="0" marB="0" marR="68575" marL="68575"/>
                </a:tc>
              </a:tr>
              <a:tr h="133350">
                <a:tc>
                  <a:txBody>
                    <a:bodyPr/>
                    <a:lstStyle/>
                    <a:p>
                      <a:pPr indent="0" lvl="0" marL="0" marR="0" rtl="0" algn="l">
                        <a:lnSpc>
                          <a:spcPct val="115000"/>
                        </a:lnSpc>
                        <a:spcBef>
                          <a:spcPts val="0"/>
                        </a:spcBef>
                        <a:spcAft>
                          <a:spcPts val="0"/>
                        </a:spcAft>
                        <a:buNone/>
                      </a:pPr>
                      <a:r>
                        <a:rPr lang="en-US" sz="1050" u="none" cap="none" strike="noStrike"/>
                        <a:t>WHITE</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None/>
                      </a:pPr>
                      <a:r>
                        <a:rPr lang="en-US" sz="1050" u="none" cap="none" strike="noStrike"/>
                        <a:t>No correlation</a:t>
                      </a:r>
                      <a:endParaRPr sz="1200" u="none" cap="none" strike="noStrike">
                        <a:latin typeface="Arial"/>
                        <a:ea typeface="Arial"/>
                        <a:cs typeface="Arial"/>
                        <a:sym typeface="Arial"/>
                      </a:endParaRPr>
                    </a:p>
                  </a:txBody>
                  <a:tcPr marT="0" marB="0" marR="68575" marL="68575"/>
                </a:tc>
              </a:tr>
            </a:tbl>
          </a:graphicData>
        </a:graphic>
      </p:graphicFrame>
      <p:sp>
        <p:nvSpPr>
          <p:cNvPr id="619" name="Google Shape;619;p66"/>
          <p:cNvSpPr txBox="1"/>
          <p:nvPr/>
        </p:nvSpPr>
        <p:spPr>
          <a:xfrm>
            <a:off x="1328696" y="4403924"/>
            <a:ext cx="7244032" cy="190257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1.Blue: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Explanation: positive correlation.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Example: As one variable increases, the other also increases strongly.</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a:t>
            </a:r>
            <a:endParaRPr sz="1600">
              <a:solidFill>
                <a:schemeClr val="dk1"/>
              </a:solidFill>
              <a:latin typeface="Arial"/>
              <a:ea typeface="Arial"/>
              <a:cs typeface="Arial"/>
              <a:sym typeface="Arial"/>
            </a:endParaRPr>
          </a:p>
        </p:txBody>
      </p:sp>
      <p:pic>
        <p:nvPicPr>
          <p:cNvPr descr="A screenshot of a computer&#10;&#10;Description automatically generated" id="620" name="Google Shape;620;p66"/>
          <p:cNvPicPr preferRelativeResize="0"/>
          <p:nvPr/>
        </p:nvPicPr>
        <p:blipFill rotWithShape="1">
          <a:blip r:embed="rId4">
            <a:alphaModFix/>
          </a:blip>
          <a:srcRect b="0" l="0" r="0" t="0"/>
          <a:stretch/>
        </p:blipFill>
        <p:spPr>
          <a:xfrm>
            <a:off x="1328696" y="945826"/>
            <a:ext cx="9453662" cy="121099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7"/>
          <p:cNvSpPr txBox="1"/>
          <p:nvPr/>
        </p:nvSpPr>
        <p:spPr>
          <a:xfrm>
            <a:off x="1649802" y="625344"/>
            <a:ext cx="6094562" cy="151682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2. White: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Explanation: No correlation.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Example: No linear relationship between the variables.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a:t>
            </a:r>
            <a:endParaRPr sz="1600">
              <a:solidFill>
                <a:schemeClr val="dk1"/>
              </a:solidFill>
              <a:latin typeface="Arial"/>
              <a:ea typeface="Arial"/>
              <a:cs typeface="Arial"/>
              <a:sym typeface="Arial"/>
            </a:endParaRPr>
          </a:p>
        </p:txBody>
      </p:sp>
      <p:sp>
        <p:nvSpPr>
          <p:cNvPr id="626" name="Google Shape;626;p67"/>
          <p:cNvSpPr txBox="1"/>
          <p:nvPr/>
        </p:nvSpPr>
        <p:spPr>
          <a:xfrm>
            <a:off x="1649802" y="2215266"/>
            <a:ext cx="6094562" cy="190456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3. Red:</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Explanation: negative correlation.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Example: As one variable increases, the other shows a minimal   </a:t>
            </a:r>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decrease.</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nvSpPr>
        <p:spPr>
          <a:xfrm>
            <a:off x="1589417" y="426817"/>
            <a:ext cx="6094562" cy="4604787"/>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000000"/>
                </a:solidFill>
                <a:latin typeface="Arial"/>
                <a:ea typeface="Arial"/>
                <a:cs typeface="Arial"/>
                <a:sym typeface="Arial"/>
              </a:rPr>
              <a:t>The segments found  are :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1)</a:t>
            </a:r>
            <a:r>
              <a:rPr lang="en-US" sz="1600">
                <a:solidFill>
                  <a:schemeClr val="dk1"/>
                </a:solidFill>
                <a:latin typeface="Arial"/>
                <a:ea typeface="Arial"/>
                <a:cs typeface="Arial"/>
                <a:sym typeface="Arial"/>
              </a:rPr>
              <a:t> </a:t>
            </a:r>
            <a:r>
              <a:rPr lang="en-US" sz="1600">
                <a:solidFill>
                  <a:srgbClr val="000000"/>
                </a:solidFill>
                <a:latin typeface="Arial"/>
                <a:ea typeface="Arial"/>
                <a:cs typeface="Arial"/>
                <a:sym typeface="Arial"/>
              </a:rPr>
              <a:t>CNT_CHILDREN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2) AMT_INCOME_TOTAL</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3) AMT_CREDIT</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4)</a:t>
            </a:r>
            <a:r>
              <a:rPr lang="en-US" sz="1600">
                <a:solidFill>
                  <a:schemeClr val="dk1"/>
                </a:solidFill>
                <a:latin typeface="Arial"/>
                <a:ea typeface="Arial"/>
                <a:cs typeface="Arial"/>
                <a:sym typeface="Arial"/>
              </a:rPr>
              <a:t> </a:t>
            </a:r>
            <a:r>
              <a:rPr lang="en-US" sz="1600">
                <a:solidFill>
                  <a:srgbClr val="000000"/>
                </a:solidFill>
                <a:latin typeface="Arial"/>
                <a:ea typeface="Arial"/>
                <a:cs typeface="Arial"/>
                <a:sym typeface="Arial"/>
              </a:rPr>
              <a:t>REGION_POPULATION_RELATIVE</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5) DAYS_BIRTH</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6) DAYS_EMPLOYED</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7) DAYS_ID_PUBLISH</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8) REGION_RATING_CLIENT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9)AMT_GOODS_PRICE</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10)AMT_REQ_CREDIT_BUREAU_YEAR</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Including  Target variable (0) taken</a:t>
            </a:r>
            <a:endParaRPr sz="1600">
              <a:solidFill>
                <a:schemeClr val="dk1"/>
              </a:solidFill>
              <a:latin typeface="Arial"/>
              <a:ea typeface="Arial"/>
              <a:cs typeface="Arial"/>
              <a:sym typeface="Arial"/>
            </a:endParaRPr>
          </a:p>
        </p:txBody>
      </p:sp>
      <p:sp>
        <p:nvSpPr>
          <p:cNvPr id="632" name="Google Shape;632;p68"/>
          <p:cNvSpPr txBox="1"/>
          <p:nvPr/>
        </p:nvSpPr>
        <p:spPr>
          <a:xfrm>
            <a:off x="1589417" y="5147265"/>
            <a:ext cx="6094562" cy="103047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000000"/>
                </a:solidFill>
                <a:latin typeface="Arial"/>
                <a:ea typeface="Arial"/>
                <a:cs typeface="Arial"/>
                <a:sym typeface="Arial"/>
              </a:rPr>
              <a:t>=correl(A2:A50000,B2:B50000)</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Arial"/>
                <a:ea typeface="Arial"/>
                <a:cs typeface="Arial"/>
                <a:sym typeface="Arial"/>
              </a:rPr>
              <a:t>The Correal Function is used between target variable (0) and the other variables to find the coefficients</a:t>
            </a:r>
            <a:endParaRPr sz="16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69"/>
          <p:cNvPicPr preferRelativeResize="0"/>
          <p:nvPr/>
        </p:nvPicPr>
        <p:blipFill rotWithShape="1">
          <a:blip r:embed="rId3">
            <a:alphaModFix/>
          </a:blip>
          <a:srcRect b="0" l="0" r="0" t="0"/>
          <a:stretch/>
        </p:blipFill>
        <p:spPr>
          <a:xfrm>
            <a:off x="1000524" y="3784684"/>
            <a:ext cx="10876808" cy="1199142"/>
          </a:xfrm>
          <a:prstGeom prst="rect">
            <a:avLst/>
          </a:prstGeom>
          <a:noFill/>
          <a:ln>
            <a:noFill/>
          </a:ln>
        </p:spPr>
      </p:pic>
      <p:sp>
        <p:nvSpPr>
          <p:cNvPr id="638" name="Google Shape;638;p69"/>
          <p:cNvSpPr txBox="1"/>
          <p:nvPr/>
        </p:nvSpPr>
        <p:spPr>
          <a:xfrm>
            <a:off x="911071" y="3367577"/>
            <a:ext cx="33925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COEFFICIENTS FOUND </a:t>
            </a:r>
            <a:endParaRPr/>
          </a:p>
        </p:txBody>
      </p:sp>
      <p:pic>
        <p:nvPicPr>
          <p:cNvPr id="639" name="Google Shape;639;p69"/>
          <p:cNvPicPr preferRelativeResize="0"/>
          <p:nvPr/>
        </p:nvPicPr>
        <p:blipFill rotWithShape="1">
          <a:blip r:embed="rId4">
            <a:alphaModFix/>
          </a:blip>
          <a:srcRect b="0" l="0" r="0" t="0"/>
          <a:stretch/>
        </p:blipFill>
        <p:spPr>
          <a:xfrm>
            <a:off x="1000524" y="641153"/>
            <a:ext cx="7414608" cy="2544015"/>
          </a:xfrm>
          <a:prstGeom prst="rect">
            <a:avLst/>
          </a:prstGeom>
          <a:noFill/>
          <a:ln>
            <a:noFill/>
          </a:ln>
        </p:spPr>
      </p:pic>
      <p:sp>
        <p:nvSpPr>
          <p:cNvPr id="640" name="Google Shape;640;p69"/>
          <p:cNvSpPr txBox="1"/>
          <p:nvPr/>
        </p:nvSpPr>
        <p:spPr>
          <a:xfrm>
            <a:off x="911071" y="313497"/>
            <a:ext cx="330311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Gill Sans"/>
                <a:ea typeface="Gill Sans"/>
                <a:cs typeface="Gill Sans"/>
                <a:sym typeface="Gill Sans"/>
              </a:rPr>
              <a:t>SEGMENT COLUMNS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7"/>
          <p:cNvSpPr txBox="1"/>
          <p:nvPr/>
        </p:nvSpPr>
        <p:spPr>
          <a:xfrm>
            <a:off x="1169385" y="410209"/>
            <a:ext cx="10425793" cy="644779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800">
                <a:solidFill>
                  <a:srgbClr val="222222"/>
                </a:solidFill>
                <a:latin typeface="Arial"/>
                <a:ea typeface="Arial"/>
                <a:cs typeface="Arial"/>
                <a:sym typeface="Arial"/>
              </a:rPr>
              <a:t>TECH-STACK USED:</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1. Microsoft Excel 365:</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Version: Microsoft Excel 365</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Purpose: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Data Collection and Cleaning: Used for importing, cleaning, and organizing the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dataset, handling missing values, and preparing the data for analysis.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Exploratory Data Analysis (EDA): Performed initial data exploration, summary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statistics, and visualizations like histograms, box plots, scatter plots, and heatmaps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using Excel's built-in chart tools and conditional formatting.</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Feature Engineering: Created new variables, binned continuous variables, encoded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categorical variables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 Visualization and Presentation: Created charts and graphs to effectively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communicate findings and insights, and prepared final presentations.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By utilizing Microsoft Excel 365, we were able to efficiently manage, analyze, and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visualize the data, leading to actionable insights and recommendations for the bank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loan case study.</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100">
                <a:solidFill>
                  <a:srgbClr val="222222"/>
                </a:solidFill>
                <a:latin typeface="Arial"/>
                <a:ea typeface="Arial"/>
                <a:cs typeface="Arial"/>
                <a:sym typeface="Arial"/>
              </a:rPr>
              <a:t> </a:t>
            </a:r>
            <a:endParaRPr sz="110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0"/>
          <p:cNvSpPr txBox="1"/>
          <p:nvPr/>
        </p:nvSpPr>
        <p:spPr>
          <a:xfrm>
            <a:off x="1572164" y="347315"/>
            <a:ext cx="6094562" cy="2810578"/>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Arial"/>
                <a:ea typeface="Arial"/>
                <a:cs typeface="Arial"/>
                <a:sym typeface="Arial"/>
              </a:rPr>
              <a:t>The conditional formatting rules are used to highlight Correlations </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Conditional Formatting  Rules</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Maximum = 1 </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Minimum = - 1</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Midpoint = 0</a:t>
            </a:r>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 </a:t>
            </a:r>
            <a:endParaRPr/>
          </a:p>
          <a:p>
            <a:pPr indent="0" lvl="0" marL="0" marR="0" rtl="0" algn="l">
              <a:lnSpc>
                <a:spcPct val="115000"/>
              </a:lnSpc>
              <a:spcBef>
                <a:spcPts val="800"/>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1"/>
          <p:cNvSpPr txBox="1"/>
          <p:nvPr/>
        </p:nvSpPr>
        <p:spPr>
          <a:xfrm>
            <a:off x="1106650" y="25042"/>
            <a:ext cx="10182034" cy="81631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lnSpc>
                <a:spcPct val="115000"/>
              </a:lnSpc>
              <a:spcBef>
                <a:spcPts val="800"/>
              </a:spcBef>
              <a:spcAft>
                <a:spcPts val="0"/>
              </a:spcAft>
              <a:buNone/>
            </a:pPr>
            <a:r>
              <a:rPr lang="en-US" sz="1800">
                <a:solidFill>
                  <a:schemeClr val="dk1"/>
                </a:solidFill>
                <a:latin typeface="Arial"/>
                <a:ea typeface="Arial"/>
                <a:cs typeface="Arial"/>
                <a:sym typeface="Arial"/>
              </a:rPr>
              <a:t>THE  CORRELATION MATRICES FOR TARGET VARIABLE (0) done using conditional formatting</a:t>
            </a:r>
            <a:endParaRPr sz="1800">
              <a:solidFill>
                <a:schemeClr val="dk1"/>
              </a:solidFill>
              <a:latin typeface="Arial"/>
              <a:ea typeface="Arial"/>
              <a:cs typeface="Arial"/>
              <a:sym typeface="Arial"/>
            </a:endParaRPr>
          </a:p>
        </p:txBody>
      </p:sp>
      <p:pic>
        <p:nvPicPr>
          <p:cNvPr descr="A graph of a graph of a graph&#10;&#10;Description automatically generated with medium confidence" id="651" name="Google Shape;651;p71"/>
          <p:cNvPicPr preferRelativeResize="0"/>
          <p:nvPr/>
        </p:nvPicPr>
        <p:blipFill rotWithShape="1">
          <a:blip r:embed="rId3">
            <a:alphaModFix/>
          </a:blip>
          <a:srcRect b="0" l="0" r="0" t="0"/>
          <a:stretch/>
        </p:blipFill>
        <p:spPr>
          <a:xfrm>
            <a:off x="11449049" y="896474"/>
            <a:ext cx="496393" cy="1544617"/>
          </a:xfrm>
          <a:prstGeom prst="rect">
            <a:avLst/>
          </a:prstGeom>
          <a:noFill/>
          <a:ln>
            <a:noFill/>
          </a:ln>
        </p:spPr>
      </p:pic>
      <p:graphicFrame>
        <p:nvGraphicFramePr>
          <p:cNvPr id="652" name="Google Shape;652;p71"/>
          <p:cNvGraphicFramePr/>
          <p:nvPr/>
        </p:nvGraphicFramePr>
        <p:xfrm>
          <a:off x="1172096" y="3211830"/>
          <a:ext cx="3000000" cy="3000000"/>
        </p:xfrm>
        <a:graphic>
          <a:graphicData uri="http://schemas.openxmlformats.org/drawingml/2006/table">
            <a:tbl>
              <a:tblPr bandRow="1" firstCol="1" firstRow="1">
                <a:noFill/>
                <a:tableStyleId>{33053812-8B3E-43E9-919B-D9125A071389}</a:tableStyleId>
              </a:tblPr>
              <a:tblGrid>
                <a:gridCol w="1979300"/>
                <a:gridCol w="1979300"/>
              </a:tblGrid>
              <a:tr h="133350">
                <a:tc>
                  <a:txBody>
                    <a:bodyPr/>
                    <a:lstStyle/>
                    <a:p>
                      <a:pPr indent="0" lvl="0" marL="0" marR="0" rtl="0" algn="l">
                        <a:lnSpc>
                          <a:spcPct val="115000"/>
                        </a:lnSpc>
                        <a:spcBef>
                          <a:spcPts val="0"/>
                        </a:spcBef>
                        <a:spcAft>
                          <a:spcPts val="0"/>
                        </a:spcAft>
                        <a:buNone/>
                      </a:pPr>
                      <a:r>
                        <a:rPr lang="en-US" sz="1050" u="none" cap="none" strike="noStrike"/>
                        <a:t>  Color</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None/>
                      </a:pPr>
                      <a:r>
                        <a:rPr lang="en-US" sz="1050" u="none" cap="none" strike="noStrike"/>
                        <a:t> Explanation</a:t>
                      </a:r>
                      <a:endParaRPr sz="1200" u="none" cap="none" strike="noStrike">
                        <a:latin typeface="Arial"/>
                        <a:ea typeface="Arial"/>
                        <a:cs typeface="Arial"/>
                        <a:sym typeface="Arial"/>
                      </a:endParaRPr>
                    </a:p>
                  </a:txBody>
                  <a:tcPr marT="0" marB="0" marR="68575" marL="68575"/>
                </a:tc>
              </a:tr>
              <a:tr h="133350">
                <a:tc>
                  <a:txBody>
                    <a:bodyPr/>
                    <a:lstStyle/>
                    <a:p>
                      <a:pPr indent="0" lvl="0" marL="0" marR="0" rtl="0" algn="l">
                        <a:lnSpc>
                          <a:spcPct val="115000"/>
                        </a:lnSpc>
                        <a:spcBef>
                          <a:spcPts val="0"/>
                        </a:spcBef>
                        <a:spcAft>
                          <a:spcPts val="0"/>
                        </a:spcAft>
                        <a:buNone/>
                      </a:pPr>
                      <a:r>
                        <a:rPr lang="en-US" sz="1050" u="none" cap="none" strike="noStrike"/>
                        <a:t>Brown</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None/>
                      </a:pPr>
                      <a:r>
                        <a:rPr lang="en-US" sz="1050" u="none" cap="none" strike="noStrike"/>
                        <a:t>No  correlation</a:t>
                      </a:r>
                      <a:endParaRPr sz="1200" u="none" cap="none" strike="noStrike">
                        <a:latin typeface="Arial"/>
                        <a:ea typeface="Arial"/>
                        <a:cs typeface="Arial"/>
                        <a:sym typeface="Arial"/>
                      </a:endParaRPr>
                    </a:p>
                  </a:txBody>
                  <a:tcPr marT="0" marB="0" marR="68575" marL="68575"/>
                </a:tc>
              </a:tr>
              <a:tr h="133350">
                <a:tc>
                  <a:txBody>
                    <a:bodyPr/>
                    <a:lstStyle/>
                    <a:p>
                      <a:pPr indent="0" lvl="0" marL="0" marR="0" rtl="0" algn="l">
                        <a:lnSpc>
                          <a:spcPct val="115000"/>
                        </a:lnSpc>
                        <a:spcBef>
                          <a:spcPts val="0"/>
                        </a:spcBef>
                        <a:spcAft>
                          <a:spcPts val="0"/>
                        </a:spcAft>
                        <a:buNone/>
                      </a:pPr>
                      <a:r>
                        <a:rPr lang="en-US" sz="1050" u="none" cap="none" strike="noStrike"/>
                        <a:t>Green</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None/>
                      </a:pPr>
                      <a:r>
                        <a:rPr lang="en-US" sz="1050" u="none" cap="none" strike="noStrike"/>
                        <a:t>Positive correlation</a:t>
                      </a:r>
                      <a:endParaRPr sz="1200" u="none" cap="none" strike="noStrike">
                        <a:latin typeface="Arial"/>
                        <a:ea typeface="Arial"/>
                        <a:cs typeface="Arial"/>
                        <a:sym typeface="Arial"/>
                      </a:endParaRPr>
                    </a:p>
                  </a:txBody>
                  <a:tcPr marT="0" marB="0" marR="68575" marL="68575"/>
                </a:tc>
              </a:tr>
              <a:tr h="133350">
                <a:tc>
                  <a:txBody>
                    <a:bodyPr/>
                    <a:lstStyle/>
                    <a:p>
                      <a:pPr indent="0" lvl="0" marL="0" marR="0" rtl="0" algn="l">
                        <a:lnSpc>
                          <a:spcPct val="115000"/>
                        </a:lnSpc>
                        <a:spcBef>
                          <a:spcPts val="0"/>
                        </a:spcBef>
                        <a:spcAft>
                          <a:spcPts val="0"/>
                        </a:spcAft>
                        <a:buNone/>
                      </a:pPr>
                      <a:r>
                        <a:rPr lang="en-US" sz="1050" u="none" cap="none" strike="noStrike"/>
                        <a:t>Blue</a:t>
                      </a:r>
                      <a:endParaRPr sz="1200" u="none" cap="none" strike="noStrike">
                        <a:latin typeface="Arial"/>
                        <a:ea typeface="Arial"/>
                        <a:cs typeface="Arial"/>
                        <a:sym typeface="Arial"/>
                      </a:endParaRPr>
                    </a:p>
                  </a:txBody>
                  <a:tcPr marT="0" marB="0" marR="68575" marL="68575"/>
                </a:tc>
                <a:tc>
                  <a:txBody>
                    <a:bodyPr/>
                    <a:lstStyle/>
                    <a:p>
                      <a:pPr indent="0" lvl="0" marL="0" marR="0" rtl="0" algn="l">
                        <a:lnSpc>
                          <a:spcPct val="115000"/>
                        </a:lnSpc>
                        <a:spcBef>
                          <a:spcPts val="0"/>
                        </a:spcBef>
                        <a:spcAft>
                          <a:spcPts val="0"/>
                        </a:spcAft>
                        <a:buNone/>
                      </a:pPr>
                      <a:r>
                        <a:rPr lang="en-US" sz="1050" u="none" cap="none" strike="noStrike"/>
                        <a:t>negative correlation</a:t>
                      </a:r>
                      <a:endParaRPr sz="1200" u="none" cap="none" strike="noStrike">
                        <a:latin typeface="Arial"/>
                        <a:ea typeface="Arial"/>
                        <a:cs typeface="Arial"/>
                        <a:sym typeface="Arial"/>
                      </a:endParaRPr>
                    </a:p>
                  </a:txBody>
                  <a:tcPr marT="0" marB="0" marR="68575" marL="68575"/>
                </a:tc>
              </a:tr>
            </a:tbl>
          </a:graphicData>
        </a:graphic>
      </p:graphicFrame>
      <p:sp>
        <p:nvSpPr>
          <p:cNvPr id="653" name="Google Shape;653;p71"/>
          <p:cNvSpPr/>
          <p:nvPr/>
        </p:nvSpPr>
        <p:spPr>
          <a:xfrm>
            <a:off x="4035425" y="3633788"/>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654" name="Google Shape;654;p71"/>
          <p:cNvSpPr txBox="1"/>
          <p:nvPr/>
        </p:nvSpPr>
        <p:spPr>
          <a:xfrm>
            <a:off x="1172096" y="4548188"/>
            <a:ext cx="8115300" cy="180235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rgbClr val="222222"/>
                </a:solidFill>
                <a:latin typeface="Arial"/>
                <a:ea typeface="Arial"/>
                <a:cs typeface="Arial"/>
                <a:sym typeface="Arial"/>
              </a:rPr>
              <a:t>Explanation of Color Coding:</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000000"/>
                </a:solidFill>
                <a:latin typeface="Times New Roman"/>
                <a:ea typeface="Times New Roman"/>
                <a:cs typeface="Times New Roman"/>
                <a:sym typeface="Times New Roman"/>
              </a:rPr>
              <a:t>1.Green :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Explanation: positive correlation.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Example: As one variable increases, the other also increases strongly.</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000">
                <a:solidFill>
                  <a:schemeClr val="dk1"/>
                </a:solidFill>
                <a:latin typeface="Times New Roman"/>
                <a:ea typeface="Times New Roman"/>
                <a:cs typeface="Times New Roman"/>
                <a:sym typeface="Times New Roman"/>
              </a:rPr>
              <a:t> </a:t>
            </a:r>
            <a:endParaRPr sz="1000">
              <a:solidFill>
                <a:schemeClr val="dk1"/>
              </a:solidFill>
              <a:latin typeface="Arial"/>
              <a:ea typeface="Arial"/>
              <a:cs typeface="Arial"/>
              <a:sym typeface="Arial"/>
            </a:endParaRPr>
          </a:p>
        </p:txBody>
      </p:sp>
      <p:pic>
        <p:nvPicPr>
          <p:cNvPr id="655" name="Google Shape;655;p71"/>
          <p:cNvPicPr preferRelativeResize="0"/>
          <p:nvPr/>
        </p:nvPicPr>
        <p:blipFill rotWithShape="1">
          <a:blip r:embed="rId4">
            <a:alphaModFix/>
          </a:blip>
          <a:srcRect b="0" l="0" r="0" t="0"/>
          <a:stretch/>
        </p:blipFill>
        <p:spPr>
          <a:xfrm>
            <a:off x="1172096" y="896474"/>
            <a:ext cx="10116588" cy="154461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2"/>
          <p:cNvSpPr/>
          <p:nvPr/>
        </p:nvSpPr>
        <p:spPr>
          <a:xfrm>
            <a:off x="4035425" y="3633788"/>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661" name="Google Shape;661;p72"/>
          <p:cNvSpPr txBox="1"/>
          <p:nvPr/>
        </p:nvSpPr>
        <p:spPr>
          <a:xfrm>
            <a:off x="1487978" y="650164"/>
            <a:ext cx="8113222" cy="351436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2.Brown :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Explanation: No correlation.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Example: No linear relationship between the variables.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3. Blue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Explanation: negative correlation.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Times New Roman"/>
                <a:ea typeface="Times New Roman"/>
                <a:cs typeface="Times New Roman"/>
                <a:sym typeface="Times New Roman"/>
              </a:rPr>
              <a:t>   - Example: As one variable increases, the other shows a minimal decrease.</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66" name="Shape 666"/>
        <p:cNvGrpSpPr/>
        <p:nvPr/>
      </p:nvGrpSpPr>
      <p:grpSpPr>
        <a:xfrm>
          <a:off x="0" y="0"/>
          <a:ext cx="0" cy="0"/>
          <a:chOff x="0" y="0"/>
          <a:chExt cx="0" cy="0"/>
        </a:xfrm>
      </p:grpSpPr>
      <p:sp>
        <p:nvSpPr>
          <p:cNvPr id="667" name="Google Shape;667;p73"/>
          <p:cNvSpPr txBox="1"/>
          <p:nvPr>
            <p:ph type="title"/>
          </p:nvPr>
        </p:nvSpPr>
        <p:spPr>
          <a:xfrm>
            <a:off x="4072266" y="3002071"/>
            <a:ext cx="4602483" cy="489601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2"/>
              </a:buClr>
              <a:buSzPts val="4800"/>
              <a:buFont typeface="Gill Sans"/>
              <a:buNone/>
            </a:pPr>
            <a:r>
              <a:rPr lang="en-US"/>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8"/>
          <p:cNvSpPr txBox="1"/>
          <p:nvPr/>
        </p:nvSpPr>
        <p:spPr>
          <a:xfrm>
            <a:off x="1371600" y="191386"/>
            <a:ext cx="9664995" cy="4433008"/>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800">
                <a:solidFill>
                  <a:srgbClr val="222222"/>
                </a:solidFill>
                <a:latin typeface="Arial"/>
                <a:ea typeface="Arial"/>
                <a:cs typeface="Arial"/>
                <a:sym typeface="Arial"/>
              </a:rPr>
              <a:t>INSIGHTS:</a:t>
            </a:r>
            <a:endParaRPr sz="18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Summary of Insights and Knowledge Gained:</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During the Bank Loan Case Study project, several important insights and key findings were discovered. These insights provided a deeper understanding of the factors influencing loan approval decisions and highlighted meaningful trends and patterns within the data.</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Key Findings: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1. Income and Loan Amount Correlation: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Higher-income applicants tend to receive larger loan amounts, suggesting that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income  is a crucial factor in determining loan eligibility.</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2. Age and Employment Duration:</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Older applicants tend to have shorter employment durations. This trend may impact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loan approval decisions, as employment stability is often a key consideration.</a:t>
            </a:r>
            <a:endParaRPr sz="16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txBox="1"/>
          <p:nvPr/>
        </p:nvSpPr>
        <p:spPr>
          <a:xfrm>
            <a:off x="1371600" y="191386"/>
            <a:ext cx="9664995" cy="3760517"/>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3. Debt-to-Income Ratio:</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Applicants with higher levels of debt relative to their income are less likely to be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approved for loans, highlighting the importance of financial stability in the approval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process.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4. Credit History and Loan Approval:</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Applicants with a history of regular credit inquiries and responsible borrowing behavior   </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are more likely to be approved for loans.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5. Region Population and Loan Approval:</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rgbClr val="222222"/>
                </a:solidFill>
                <a:latin typeface="Times New Roman"/>
                <a:ea typeface="Times New Roman"/>
                <a:cs typeface="Times New Roman"/>
                <a:sym typeface="Times New Roman"/>
              </a:rPr>
              <a:t>   This trend may be due to better economic opportunities and higher financial activity in  densely populated areas</a:t>
            </a:r>
            <a:endParaRPr sz="16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2025-01-17T10:30:25Z</dcterms:created>
  <dc:creator>Abdulrazack Muhammed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